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  <p:sldMasterId id="2147483690" r:id="rId4"/>
  </p:sldMasterIdLst>
  <p:notesMasterIdLst>
    <p:notesMasterId r:id="rId30"/>
  </p:notesMasterIdLst>
  <p:sldIdLst>
    <p:sldId id="362" r:id="rId5"/>
    <p:sldId id="311" r:id="rId6"/>
    <p:sldId id="347" r:id="rId7"/>
    <p:sldId id="319" r:id="rId8"/>
    <p:sldId id="363" r:id="rId9"/>
    <p:sldId id="357" r:id="rId10"/>
    <p:sldId id="339" r:id="rId11"/>
    <p:sldId id="364" r:id="rId12"/>
    <p:sldId id="366" r:id="rId13"/>
    <p:sldId id="367" r:id="rId14"/>
    <p:sldId id="372" r:id="rId15"/>
    <p:sldId id="373" r:id="rId16"/>
    <p:sldId id="365" r:id="rId17"/>
    <p:sldId id="370" r:id="rId18"/>
    <p:sldId id="371" r:id="rId19"/>
    <p:sldId id="368" r:id="rId20"/>
    <p:sldId id="377" r:id="rId21"/>
    <p:sldId id="378" r:id="rId22"/>
    <p:sldId id="380" r:id="rId23"/>
    <p:sldId id="381" r:id="rId24"/>
    <p:sldId id="382" r:id="rId25"/>
    <p:sldId id="383" r:id="rId26"/>
    <p:sldId id="384" r:id="rId27"/>
    <p:sldId id="385" r:id="rId28"/>
    <p:sldId id="34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447" y="27"/>
      </p:cViewPr>
      <p:guideLst>
        <p:guide orient="horz" pos="247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90C146F8-785E-4357-89E6-5E2DAB190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8684E8-EFC5-4377-9100-E2ABBB9E5E7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878F75C-38C4-446A-B23A-06334235612F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46094" y="1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0D4A67-1414-47F5-B5C1-3185747F7D5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6094" y="5208103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3AD577DF-DF85-454F-BDBF-23209987934F}"/>
              </a:ext>
            </a:extLst>
          </p:cNvPr>
          <p:cNvGrpSpPr/>
          <p:nvPr userDrawn="1"/>
        </p:nvGrpSpPr>
        <p:grpSpPr>
          <a:xfrm>
            <a:off x="772528" y="2049261"/>
            <a:ext cx="2249349" cy="3954238"/>
            <a:chOff x="4871870" y="1763729"/>
            <a:chExt cx="2448272" cy="4303935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977273B1-644C-4645-AABB-179031C21461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0E56E3F-48AE-47B3-8C2E-9FD14A7E4A3D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915F00-E4FB-4F04-A92B-517AC284A98E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03D2C95-E196-4FAC-AD62-42DEA2377A73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8974296E-583C-48DF-91A2-8FFA857C7DED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024CA893-4AE4-49A1-8B5D-CD95875B6DAC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4" name="Picture Placeholder 2">
              <a:extLst>
                <a:ext uri="{FF2B5EF4-FFF2-40B4-BE49-F238E27FC236}">
                  <a16:creationId xmlns:a16="http://schemas.microsoft.com/office/drawing/2014/main" id="{3BB5BB93-F976-4215-A6F1-B0D5EFCEF701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Your Picture Here</a:t>
              </a:r>
              <a:endParaRPr lang="ko-KR" altLang="en-US" dirty="0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3AB80860-A297-4DAD-AAE7-38F186BA6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91176" y="1"/>
            <a:ext cx="6605602" cy="6866390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0567" h="6866390">
                <a:moveTo>
                  <a:pt x="1413982" y="1136"/>
                </a:moveTo>
                <a:lnTo>
                  <a:pt x="5450567" y="0"/>
                </a:lnTo>
                <a:lnTo>
                  <a:pt x="5450567" y="6866389"/>
                </a:lnTo>
                <a:lnTo>
                  <a:pt x="0" y="6866390"/>
                </a:lnTo>
                <a:lnTo>
                  <a:pt x="1413982" y="11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5F01346D-41B4-4635-A65B-D14C19699D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2863" y="2412995"/>
            <a:ext cx="1918562" cy="3185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CF88C7B-B8EA-43A6-8678-AF268289A1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4600" y="1432200"/>
            <a:ext cx="4727600" cy="33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667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140700" y="4750600"/>
            <a:ext cx="3441600" cy="9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22244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2372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609600" y="1663933"/>
            <a:ext cx="10972800" cy="40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49573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01260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14928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83445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56524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415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71731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0024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F68C3-2FB9-4BA5-B4CD-1F82273B4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D8F8604-6A84-4B82-B419-D0D4C9046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0385A5-7486-4E38-A235-98B6DA37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Arial"/>
              <a:buNone/>
            </a:pPr>
            <a:fld id="{D695B284-EB5C-4432-B322-D7AF306AEE6C}" type="datetimeFigureOut">
              <a:rPr lang="fr-FR" sz="1867" kern="0" smtClean="0">
                <a:solidFill>
                  <a:srgbClr val="000000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18/12/2024</a:t>
            </a:fld>
            <a:endParaRPr lang="fr-FR"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C78353-4A64-42C7-B695-AA065F87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Arial"/>
              <a:buNone/>
            </a:pPr>
            <a:endParaRPr lang="fr-FR"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F70F34-7DF9-476B-A88D-577115DDD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Arial"/>
              <a:buNone/>
            </a:pPr>
            <a:fld id="{1E049DB8-9579-48A3-97D9-116FA6ACC879}" type="slidenum">
              <a:rPr lang="fr-FR" sz="1867" kern="0" smtClean="0">
                <a:solidFill>
                  <a:srgbClr val="000000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‹N°›</a:t>
            </a:fld>
            <a:r>
              <a:rPr lang="fr-FR" sz="1867" kern="0" dirty="0">
                <a:solidFill>
                  <a:srgbClr val="000000"/>
                </a:solidFill>
                <a:cs typeface="Arial"/>
                <a:sym typeface="Arial"/>
              </a:rPr>
              <a:t>1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D9DD874B-04E0-45DF-91C8-546F738C38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5790" y="1455739"/>
            <a:ext cx="674687" cy="22367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57159037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03620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06E47833-EA54-4B75-BE6B-4C9356A977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89153" y="830338"/>
            <a:ext cx="3082244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BFAA4E01-2BD5-4B03-88A7-337F27D418F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03513" y="830338"/>
            <a:ext cx="3082244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73E4E795-5EEE-4740-A183-83C37E7CE5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17873" y="830337"/>
            <a:ext cx="3082244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7B740AC6-8F21-4A94-839D-C0FFBF79FA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233" y="830336"/>
            <a:ext cx="3082244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5990891-A407-4083-90D9-EDB81A1D283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687337" y="1254229"/>
            <a:ext cx="11504663" cy="29955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052B485F-EA15-4698-9895-28C209313AFC}"/>
              </a:ext>
            </a:extLst>
          </p:cNvPr>
          <p:cNvSpPr/>
          <p:nvPr userDrawn="1"/>
        </p:nvSpPr>
        <p:spPr>
          <a:xfrm>
            <a:off x="1" y="2060849"/>
            <a:ext cx="4190267" cy="17285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CC4FB6C6-B749-4587-B3B4-09BD00EBAAF6}"/>
              </a:ext>
            </a:extLst>
          </p:cNvPr>
          <p:cNvSpPr/>
          <p:nvPr userDrawn="1"/>
        </p:nvSpPr>
        <p:spPr>
          <a:xfrm>
            <a:off x="7769438" y="3261741"/>
            <a:ext cx="4422562" cy="172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ED2B33C8-78A4-4ABB-938C-C8B4EF619B0B}"/>
              </a:ext>
            </a:extLst>
          </p:cNvPr>
          <p:cNvGrpSpPr/>
          <p:nvPr userDrawn="1"/>
        </p:nvGrpSpPr>
        <p:grpSpPr>
          <a:xfrm>
            <a:off x="4057675" y="1772818"/>
            <a:ext cx="3867113" cy="3041550"/>
            <a:chOff x="2444748" y="555044"/>
            <a:chExt cx="7282046" cy="5727455"/>
          </a:xfrm>
        </p:grpSpPr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DEC648F6-8D3C-49A7-9CD4-F134D31A0B76}"/>
                </a:ext>
              </a:extLst>
            </p:cNvPr>
            <p:cNvSpPr/>
            <p:nvPr/>
          </p:nvSpPr>
          <p:spPr>
            <a:xfrm>
              <a:off x="4964692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657002FD-B659-4676-A5F3-CD98885D52FE}"/>
                </a:ext>
              </a:extLst>
            </p:cNvPr>
            <p:cNvSpPr/>
            <p:nvPr/>
          </p:nvSpPr>
          <p:spPr>
            <a:xfrm>
              <a:off x="2444748" y="555044"/>
              <a:ext cx="7282046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9F59F015-3FBC-4C5E-83BB-CDEF4CC3D12A}"/>
                </a:ext>
              </a:extLst>
            </p:cNvPr>
            <p:cNvSpPr/>
            <p:nvPr/>
          </p:nvSpPr>
          <p:spPr>
            <a:xfrm>
              <a:off x="8706598" y="5435656"/>
              <a:ext cx="490924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6F0F37F5-F7D4-4A15-B23E-F44504BFE495}"/>
                </a:ext>
              </a:extLst>
            </p:cNvPr>
            <p:cNvSpPr/>
            <p:nvPr/>
          </p:nvSpPr>
          <p:spPr>
            <a:xfrm>
              <a:off x="2481568" y="595956"/>
              <a:ext cx="7200227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9">
              <a:extLst>
                <a:ext uri="{FF2B5EF4-FFF2-40B4-BE49-F238E27FC236}">
                  <a16:creationId xmlns:a16="http://schemas.microsoft.com/office/drawing/2014/main" id="{C717899C-A9F8-4538-B189-1D93A0ADE242}"/>
                </a:ext>
              </a:extLst>
            </p:cNvPr>
            <p:cNvSpPr/>
            <p:nvPr/>
          </p:nvSpPr>
          <p:spPr>
            <a:xfrm>
              <a:off x="4968920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10">
              <a:extLst>
                <a:ext uri="{FF2B5EF4-FFF2-40B4-BE49-F238E27FC236}">
                  <a16:creationId xmlns:a16="http://schemas.microsoft.com/office/drawing/2014/main" id="{AF681879-E332-4667-A3DD-D285370C6011}"/>
                </a:ext>
              </a:extLst>
            </p:cNvPr>
            <p:cNvSpPr/>
            <p:nvPr/>
          </p:nvSpPr>
          <p:spPr>
            <a:xfrm>
              <a:off x="2481568" y="4903820"/>
              <a:ext cx="7200227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D975E02C-E219-40F8-B258-7BB8FDEB2479}"/>
                </a:ext>
              </a:extLst>
            </p:cNvPr>
            <p:cNvSpPr/>
            <p:nvPr/>
          </p:nvSpPr>
          <p:spPr>
            <a:xfrm>
              <a:off x="2747714" y="910966"/>
              <a:ext cx="6676114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258962D9-524F-42E6-AA6E-C9B50F490963}"/>
                </a:ext>
              </a:extLst>
            </p:cNvPr>
            <p:cNvSpPr/>
            <p:nvPr/>
          </p:nvSpPr>
          <p:spPr>
            <a:xfrm>
              <a:off x="5654591" y="939517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D60EF0F3-CB71-4497-9834-6FEE9CF693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203257" y="1895562"/>
            <a:ext cx="3599245" cy="21214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A24ADF49-0093-4BF3-A045-0F3461FBDF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114449" y="3260426"/>
            <a:ext cx="1045514" cy="172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3A154447-C4FE-4332-8D76-49A02E250B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1363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71" r:id="rId17"/>
    <p:sldLayoutId id="214748367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1536633"/>
            <a:ext cx="10972800" cy="4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71830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8B135A4-E404-492F-A148-A6DA3E196F2F}"/>
              </a:ext>
            </a:extLst>
          </p:cNvPr>
          <p:cNvSpPr txBox="1"/>
          <p:nvPr/>
        </p:nvSpPr>
        <p:spPr>
          <a:xfrm>
            <a:off x="1060704" y="4718757"/>
            <a:ext cx="1038352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 dirty="0">
                <a:solidFill>
                  <a:srgbClr val="FFFF00"/>
                </a:solidFill>
                <a:latin typeface="+mj-lt"/>
              </a:rPr>
              <a:t>Student Performance factors</a:t>
            </a:r>
            <a:endParaRPr lang="en-US" altLang="ko-KR" sz="5400" b="1" dirty="0">
              <a:solidFill>
                <a:srgbClr val="FFFF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C8B135A4-E404-492F-A148-A6DA3E196F2F}"/>
              </a:ext>
            </a:extLst>
          </p:cNvPr>
          <p:cNvSpPr txBox="1"/>
          <p:nvPr/>
        </p:nvSpPr>
        <p:spPr>
          <a:xfrm>
            <a:off x="5212080" y="2483852"/>
            <a:ext cx="727644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  <a:latin typeface="+mj-lt"/>
              </a:rPr>
              <a:t>Projet de Machine Learning</a:t>
            </a:r>
            <a:endParaRPr lang="fr-FR" altLang="ko-KR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F4FEC7-B5DC-060A-2C32-2D082C711F62}"/>
              </a:ext>
            </a:extLst>
          </p:cNvPr>
          <p:cNvSpPr/>
          <p:nvPr/>
        </p:nvSpPr>
        <p:spPr>
          <a:xfrm>
            <a:off x="635897" y="347293"/>
            <a:ext cx="10808327" cy="1904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DM Sans"/>
                <a:cs typeface="Arial"/>
              </a:rPr>
              <a:t>Agence nationale de la statistique et de la démographie (ANSD)</a:t>
            </a:r>
          </a:p>
          <a:p>
            <a:pPr algn="ctr"/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DM Sans"/>
                <a:cs typeface="Arial"/>
              </a:rPr>
              <a:t>***********************</a:t>
            </a:r>
          </a:p>
          <a:p>
            <a:pPr algn="ctr"/>
            <a:endParaRPr lang="fr-FR" sz="2000" dirty="0">
              <a:solidFill>
                <a:schemeClr val="tx2">
                  <a:lumMod val="20000"/>
                  <a:lumOff val="80000"/>
                </a:schemeClr>
              </a:solidFill>
              <a:latin typeface="DM Sans"/>
              <a:cs typeface="Arial"/>
            </a:endParaRPr>
          </a:p>
          <a:p>
            <a:pPr algn="ctr"/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DM Sans"/>
                <a:cs typeface="Arial"/>
              </a:rPr>
              <a:t>Ecole Nationale de la statistique et de l’analyse économique Pierre NDIAYE (ENSAE)</a:t>
            </a:r>
          </a:p>
          <a:p>
            <a:pPr algn="ctr"/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DM Sans"/>
                <a:cs typeface="Arial"/>
              </a:rPr>
              <a:t>***********************</a:t>
            </a:r>
            <a:endParaRPr lang="fr-SN" sz="2000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S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21">
            <a:extLst>
              <a:ext uri="{FF2B5EF4-FFF2-40B4-BE49-F238E27FC236}">
                <a16:creationId xmlns:a16="http://schemas.microsoft.com/office/drawing/2014/main" id="{E55BE8B2-240D-ED52-478B-7F48746C4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664" y="11843"/>
            <a:ext cx="1164336" cy="12875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Image 13">
            <a:extLst>
              <a:ext uri="{FF2B5EF4-FFF2-40B4-BE49-F238E27FC236}">
                <a16:creationId xmlns:a16="http://schemas.microsoft.com/office/drawing/2014/main" id="{E96C74B3-095C-5E0B-466D-23403A73F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444" y="8283"/>
            <a:ext cx="1316604" cy="129111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7897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457234" y="152400"/>
            <a:ext cx="11573197" cy="58854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3600" b="1" dirty="0">
                <a:solidFill>
                  <a:schemeClr val="tx1"/>
                </a:solidFill>
              </a:rPr>
              <a:t>Distributions croisées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4646"/>
          <a:stretch/>
        </p:blipFill>
        <p:spPr>
          <a:xfrm>
            <a:off x="1197865" y="850392"/>
            <a:ext cx="9683495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59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457234" y="152400"/>
            <a:ext cx="11573197" cy="58854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3600" b="1" dirty="0">
                <a:solidFill>
                  <a:schemeClr val="tx1"/>
                </a:solidFill>
              </a:rPr>
              <a:t>Matrice de corrélation  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14D49049-1103-46EB-969E-F28E1B4AFAF9}"/>
              </a:ext>
            </a:extLst>
          </p:cNvPr>
          <p:cNvSpPr txBox="1"/>
          <p:nvPr/>
        </p:nvSpPr>
        <p:spPr>
          <a:xfrm>
            <a:off x="1228144" y="5774716"/>
            <a:ext cx="9921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altLang="ko-KR" dirty="0">
                <a:cs typeface="Arial" pitchFamily="34" charset="0"/>
              </a:rPr>
              <a:t> On observe une corrélation assez bonne entre Exam_Score et les variables Attendance (corr=0,58) et Hours_Studied (0,45). De plus, il y a absence de multi colinéarité entre les variables explicatives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" y="688366"/>
            <a:ext cx="97551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16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2">
            <a:extLst>
              <a:ext uri="{FF2B5EF4-FFF2-40B4-BE49-F238E27FC236}">
                <a16:creationId xmlns:a16="http://schemas.microsoft.com/office/drawing/2014/main" id="{2C6160B7-DE89-4075-A5FB-41CFEBD42E0E}"/>
              </a:ext>
            </a:extLst>
          </p:cNvPr>
          <p:cNvSpPr/>
          <p:nvPr/>
        </p:nvSpPr>
        <p:spPr>
          <a:xfrm>
            <a:off x="934720" y="2956792"/>
            <a:ext cx="10535919" cy="138152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E6F6D8A8-6A0B-464D-89C5-7DE94F240D84}"/>
              </a:ext>
            </a:extLst>
          </p:cNvPr>
          <p:cNvSpPr txBox="1"/>
          <p:nvPr/>
        </p:nvSpPr>
        <p:spPr>
          <a:xfrm>
            <a:off x="1534160" y="3089105"/>
            <a:ext cx="9061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PRE-PROCESSING</a:t>
            </a:r>
          </a:p>
        </p:txBody>
      </p:sp>
      <p:sp>
        <p:nvSpPr>
          <p:cNvPr id="15" name="Arrow: Pentagon 13">
            <a:extLst>
              <a:ext uri="{FF2B5EF4-FFF2-40B4-BE49-F238E27FC236}">
                <a16:creationId xmlns:a16="http://schemas.microsoft.com/office/drawing/2014/main" id="{D81BB7E6-4690-4CEF-843E-B170D9504343}"/>
              </a:ext>
            </a:extLst>
          </p:cNvPr>
          <p:cNvSpPr/>
          <p:nvPr/>
        </p:nvSpPr>
        <p:spPr>
          <a:xfrm>
            <a:off x="1879598" y="1351277"/>
            <a:ext cx="1615441" cy="1411944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5400" b="1" dirty="0"/>
              <a:t>3</a:t>
            </a:r>
          </a:p>
        </p:txBody>
      </p:sp>
      <p:sp>
        <p:nvSpPr>
          <p:cNvPr id="17" name="Parallelogram 15">
            <a:extLst>
              <a:ext uri="{FF2B5EF4-FFF2-40B4-BE49-F238E27FC236}">
                <a16:creationId xmlns:a16="http://schemas.microsoft.com/office/drawing/2014/main" id="{5BB17CB3-3D64-4B1A-B71C-75DC2E120B37}"/>
              </a:ext>
            </a:extLst>
          </p:cNvPr>
          <p:cNvSpPr/>
          <p:nvPr/>
        </p:nvSpPr>
        <p:spPr>
          <a:xfrm rot="5400000" flipH="1">
            <a:off x="-86360" y="2372359"/>
            <a:ext cx="2987039" cy="944879"/>
          </a:xfrm>
          <a:prstGeom prst="parallelogram">
            <a:avLst>
              <a:gd name="adj" fmla="val 17035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82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25C8B86-4CD1-4657-B542-F14EC81274D6}"/>
              </a:ext>
            </a:extLst>
          </p:cNvPr>
          <p:cNvGrpSpPr/>
          <p:nvPr/>
        </p:nvGrpSpPr>
        <p:grpSpPr>
          <a:xfrm>
            <a:off x="1186966" y="4277501"/>
            <a:ext cx="1987283" cy="1477328"/>
            <a:chOff x="3090811" y="4382217"/>
            <a:chExt cx="1848086" cy="14773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D49049-1103-46EB-969E-F28E1B4AFAF9}"/>
                </a:ext>
              </a:extLst>
            </p:cNvPr>
            <p:cNvSpPr txBox="1"/>
            <p:nvPr/>
          </p:nvSpPr>
          <p:spPr>
            <a:xfrm>
              <a:off x="3090811" y="4659216"/>
              <a:ext cx="18480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Vous pouvez simplement impressionner votre public et ajouter une touche unique et un attrait à vos présentations. Facile à changer les couleurs, les photos et le texte.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C3E0E1-C62D-4528-8C39-4E97206D41FC}"/>
                </a:ext>
              </a:extLst>
            </p:cNvPr>
            <p:cNvSpPr txBox="1"/>
            <p:nvPr/>
          </p:nvSpPr>
          <p:spPr>
            <a:xfrm>
              <a:off x="3090811" y="4382217"/>
              <a:ext cx="1848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DES MENACES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9CC47DDD-82F2-4E68-9F9C-A7F99298262C}"/>
              </a:ext>
            </a:extLst>
          </p:cNvPr>
          <p:cNvGrpSpPr/>
          <p:nvPr/>
        </p:nvGrpSpPr>
        <p:grpSpPr>
          <a:xfrm>
            <a:off x="1186966" y="2129152"/>
            <a:ext cx="1987283" cy="1477328"/>
            <a:chOff x="3090811" y="4382217"/>
            <a:chExt cx="1848086" cy="14773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4B034E-D8AE-4DD0-8505-8F0A0A289CEE}"/>
                </a:ext>
              </a:extLst>
            </p:cNvPr>
            <p:cNvSpPr txBox="1"/>
            <p:nvPr/>
          </p:nvSpPr>
          <p:spPr>
            <a:xfrm>
              <a:off x="3090811" y="4659216"/>
              <a:ext cx="18480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Vous pouvez simplement impressionner votre public et ajouter une touche unique et un attrait à vos présentations. Facile à changer les couleurs, les photos et le texte.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240F7A-B405-423D-B87E-D59AED5205E1}"/>
                </a:ext>
              </a:extLst>
            </p:cNvPr>
            <p:cNvSpPr txBox="1"/>
            <p:nvPr/>
          </p:nvSpPr>
          <p:spPr>
            <a:xfrm>
              <a:off x="3090811" y="4382217"/>
              <a:ext cx="1848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FORCES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457234" y="152400"/>
            <a:ext cx="11573197" cy="58854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2800" b="1" dirty="0">
                <a:solidFill>
                  <a:schemeClr val="tx1"/>
                </a:solidFill>
              </a:rPr>
              <a:t>Analyse des valeurs manquantes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966" y="740945"/>
            <a:ext cx="9895562" cy="4443704"/>
          </a:xfrm>
          <a:prstGeom prst="rect">
            <a:avLst/>
          </a:prstGeom>
        </p:spPr>
      </p:pic>
      <p:sp>
        <p:nvSpPr>
          <p:cNvPr id="29" name="TextBox 16">
            <a:extLst>
              <a:ext uri="{FF2B5EF4-FFF2-40B4-BE49-F238E27FC236}">
                <a16:creationId xmlns:a16="http://schemas.microsoft.com/office/drawing/2014/main" id="{14D49049-1103-46EB-969E-F28E1B4AFAF9}"/>
              </a:ext>
            </a:extLst>
          </p:cNvPr>
          <p:cNvSpPr txBox="1"/>
          <p:nvPr/>
        </p:nvSpPr>
        <p:spPr>
          <a:xfrm>
            <a:off x="1186966" y="5004155"/>
            <a:ext cx="101241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altLang="ko-KR" dirty="0">
                <a:cs typeface="Arial" pitchFamily="34" charset="0"/>
              </a:rPr>
              <a:t>L'analyse des valeurs manquantes montre que parmi les 20 variables, seulement 3 (</a:t>
            </a:r>
            <a:r>
              <a:rPr lang="fr-FR" altLang="ko-KR" dirty="0" err="1">
                <a:cs typeface="Arial" pitchFamily="34" charset="0"/>
              </a:rPr>
              <a:t>Distance_from_Home</a:t>
            </a:r>
            <a:r>
              <a:rPr lang="fr-FR" altLang="ko-KR" dirty="0">
                <a:cs typeface="Arial" pitchFamily="34" charset="0"/>
              </a:rPr>
              <a:t>, </a:t>
            </a:r>
            <a:r>
              <a:rPr lang="fr-FR" altLang="ko-KR" dirty="0" err="1">
                <a:cs typeface="Arial" pitchFamily="34" charset="0"/>
              </a:rPr>
              <a:t>Parental_Education_Level</a:t>
            </a:r>
            <a:r>
              <a:rPr lang="fr-FR" altLang="ko-KR" dirty="0">
                <a:cs typeface="Arial" pitchFamily="34" charset="0"/>
              </a:rPr>
              <a:t>, </a:t>
            </a:r>
            <a:r>
              <a:rPr lang="fr-FR" altLang="ko-KR" dirty="0" err="1">
                <a:cs typeface="Arial" pitchFamily="34" charset="0"/>
              </a:rPr>
              <a:t>Teacher_Quality</a:t>
            </a:r>
            <a:r>
              <a:rPr lang="fr-FR" altLang="ko-KR" dirty="0">
                <a:cs typeface="Arial" pitchFamily="34" charset="0"/>
              </a:rPr>
              <a:t>) ont des valeurs manquantes. Le pourcentage de valeurs manquantes, pour ces trois variables, est assez faible (respectivement 1,01%(67 cas), 1,18%(78 cas) et 1,36%(90). </a:t>
            </a:r>
          </a:p>
        </p:txBody>
      </p:sp>
    </p:spTree>
    <p:extLst>
      <p:ext uri="{BB962C8B-B14F-4D97-AF65-F5344CB8AC3E}">
        <p14:creationId xmlns:p14="http://schemas.microsoft.com/office/powerpoint/2010/main" val="1048391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25C8B86-4CD1-4657-B542-F14EC81274D6}"/>
              </a:ext>
            </a:extLst>
          </p:cNvPr>
          <p:cNvGrpSpPr/>
          <p:nvPr/>
        </p:nvGrpSpPr>
        <p:grpSpPr>
          <a:xfrm>
            <a:off x="1186966" y="4277501"/>
            <a:ext cx="1987283" cy="1477328"/>
            <a:chOff x="3090811" y="4382217"/>
            <a:chExt cx="1848086" cy="14773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D49049-1103-46EB-969E-F28E1B4AFAF9}"/>
                </a:ext>
              </a:extLst>
            </p:cNvPr>
            <p:cNvSpPr txBox="1"/>
            <p:nvPr/>
          </p:nvSpPr>
          <p:spPr>
            <a:xfrm>
              <a:off x="3090811" y="4659216"/>
              <a:ext cx="18480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Vous pouvez simplement impressionner votre public et ajouter une touche unique et un attrait à vos présentations. Facile à changer les couleurs, les photos et le texte.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C3E0E1-C62D-4528-8C39-4E97206D41FC}"/>
                </a:ext>
              </a:extLst>
            </p:cNvPr>
            <p:cNvSpPr txBox="1"/>
            <p:nvPr/>
          </p:nvSpPr>
          <p:spPr>
            <a:xfrm>
              <a:off x="3090811" y="4382217"/>
              <a:ext cx="1848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DES MENACES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9CC47DDD-82F2-4E68-9F9C-A7F99298262C}"/>
              </a:ext>
            </a:extLst>
          </p:cNvPr>
          <p:cNvGrpSpPr/>
          <p:nvPr/>
        </p:nvGrpSpPr>
        <p:grpSpPr>
          <a:xfrm>
            <a:off x="1186966" y="2129152"/>
            <a:ext cx="1987283" cy="1477328"/>
            <a:chOff x="3090811" y="4382217"/>
            <a:chExt cx="1848086" cy="14773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4B034E-D8AE-4DD0-8505-8F0A0A289CEE}"/>
                </a:ext>
              </a:extLst>
            </p:cNvPr>
            <p:cNvSpPr txBox="1"/>
            <p:nvPr/>
          </p:nvSpPr>
          <p:spPr>
            <a:xfrm>
              <a:off x="3090811" y="4659216"/>
              <a:ext cx="18480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Vous pouvez simplement impressionner votre public et ajouter une touche unique et un attrait à vos présentations. Facile à changer les couleurs, les photos et le texte.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240F7A-B405-423D-B87E-D59AED5205E1}"/>
                </a:ext>
              </a:extLst>
            </p:cNvPr>
            <p:cNvSpPr txBox="1"/>
            <p:nvPr/>
          </p:nvSpPr>
          <p:spPr>
            <a:xfrm>
              <a:off x="3090811" y="4382217"/>
              <a:ext cx="1848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FORCES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502954" y="573984"/>
            <a:ext cx="11573197" cy="73635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2800" b="1" dirty="0">
                <a:solidFill>
                  <a:schemeClr val="tx1"/>
                </a:solidFill>
              </a:rPr>
              <a:t>Traitement des valeurs manquantes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14D49049-1103-46EB-969E-F28E1B4AFAF9}"/>
              </a:ext>
            </a:extLst>
          </p:cNvPr>
          <p:cNvSpPr txBox="1"/>
          <p:nvPr/>
        </p:nvSpPr>
        <p:spPr>
          <a:xfrm>
            <a:off x="813816" y="1735130"/>
            <a:ext cx="9921239" cy="324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altLang="ko-KR" sz="2800" dirty="0">
                <a:cs typeface="Arial" pitchFamily="34" charset="0"/>
              </a:rPr>
              <a:t>Il existe plusieurs méthodes pour imputer les valeurs manquantes notamment: "l'imputation par la médiane, par le mode"... Dans notre cas-ci, nous allons utiliser l'imputation par le mode car il s'agit des variables qualitatives ayant des valeurs manquantes dans des proportions faibles.</a:t>
            </a:r>
          </a:p>
        </p:txBody>
      </p:sp>
    </p:spTree>
    <p:extLst>
      <p:ext uri="{BB962C8B-B14F-4D97-AF65-F5344CB8AC3E}">
        <p14:creationId xmlns:p14="http://schemas.microsoft.com/office/powerpoint/2010/main" val="4100288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457234" y="152400"/>
            <a:ext cx="11573197" cy="58854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3600" b="1" dirty="0">
                <a:solidFill>
                  <a:schemeClr val="tx1"/>
                </a:solidFill>
              </a:rPr>
              <a:t>Valeurs aberrantes  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85" y="740944"/>
            <a:ext cx="10124123" cy="4523423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14D49049-1103-46EB-969E-F28E1B4AFAF9}"/>
              </a:ext>
            </a:extLst>
          </p:cNvPr>
          <p:cNvSpPr txBox="1"/>
          <p:nvPr/>
        </p:nvSpPr>
        <p:spPr>
          <a:xfrm>
            <a:off x="1316736" y="5372527"/>
            <a:ext cx="9921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altLang="ko-KR" dirty="0">
                <a:cs typeface="Arial" pitchFamily="34" charset="0"/>
              </a:rPr>
              <a:t>On constate la présence de valeurs aberrantes pour </a:t>
            </a:r>
            <a:r>
              <a:rPr lang="fr-FR" altLang="ko-KR" dirty="0" err="1">
                <a:cs typeface="Arial" pitchFamily="34" charset="0"/>
              </a:rPr>
              <a:t>Hours_Studied</a:t>
            </a:r>
            <a:r>
              <a:rPr lang="fr-FR" altLang="ko-KR" dirty="0">
                <a:cs typeface="Arial" pitchFamily="34" charset="0"/>
              </a:rPr>
              <a:t>, </a:t>
            </a:r>
            <a:r>
              <a:rPr lang="fr-FR" altLang="ko-KR" dirty="0" err="1">
                <a:cs typeface="Arial" pitchFamily="34" charset="0"/>
              </a:rPr>
              <a:t>Tutoring_Sessions</a:t>
            </a:r>
            <a:r>
              <a:rPr lang="fr-FR" altLang="ko-KR" dirty="0">
                <a:cs typeface="Arial" pitchFamily="34" charset="0"/>
              </a:rPr>
              <a:t> et </a:t>
            </a:r>
            <a:r>
              <a:rPr lang="fr-FR" altLang="ko-KR" dirty="0" err="1">
                <a:cs typeface="Arial" pitchFamily="34" charset="0"/>
              </a:rPr>
              <a:t>Exam_Score</a:t>
            </a:r>
            <a:r>
              <a:rPr lang="fr-FR" altLang="ko-KR" dirty="0">
                <a:cs typeface="Arial" pitchFamily="34" charset="0"/>
              </a:rPr>
              <a:t>. Ces valeurs seront traitées par la normalisation ou la standardisation.</a:t>
            </a:r>
          </a:p>
        </p:txBody>
      </p:sp>
    </p:spTree>
    <p:extLst>
      <p:ext uri="{BB962C8B-B14F-4D97-AF65-F5344CB8AC3E}">
        <p14:creationId xmlns:p14="http://schemas.microsoft.com/office/powerpoint/2010/main" val="3450308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2">
            <a:extLst>
              <a:ext uri="{FF2B5EF4-FFF2-40B4-BE49-F238E27FC236}">
                <a16:creationId xmlns:a16="http://schemas.microsoft.com/office/drawing/2014/main" id="{2C6160B7-DE89-4075-A5FB-41CFEBD42E0E}"/>
              </a:ext>
            </a:extLst>
          </p:cNvPr>
          <p:cNvSpPr/>
          <p:nvPr/>
        </p:nvSpPr>
        <p:spPr>
          <a:xfrm>
            <a:off x="934720" y="2956792"/>
            <a:ext cx="10535919" cy="138152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E6F6D8A8-6A0B-464D-89C5-7DE94F240D84}"/>
              </a:ext>
            </a:extLst>
          </p:cNvPr>
          <p:cNvSpPr txBox="1"/>
          <p:nvPr/>
        </p:nvSpPr>
        <p:spPr>
          <a:xfrm>
            <a:off x="1534160" y="3089105"/>
            <a:ext cx="9061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MODELISATION</a:t>
            </a:r>
          </a:p>
        </p:txBody>
      </p:sp>
      <p:sp>
        <p:nvSpPr>
          <p:cNvPr id="15" name="Arrow: Pentagon 13">
            <a:extLst>
              <a:ext uri="{FF2B5EF4-FFF2-40B4-BE49-F238E27FC236}">
                <a16:creationId xmlns:a16="http://schemas.microsoft.com/office/drawing/2014/main" id="{D81BB7E6-4690-4CEF-843E-B170D9504343}"/>
              </a:ext>
            </a:extLst>
          </p:cNvPr>
          <p:cNvSpPr/>
          <p:nvPr/>
        </p:nvSpPr>
        <p:spPr>
          <a:xfrm>
            <a:off x="1879598" y="1351277"/>
            <a:ext cx="1615441" cy="1411944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5400" b="1" dirty="0"/>
              <a:t>4</a:t>
            </a:r>
          </a:p>
        </p:txBody>
      </p:sp>
      <p:sp>
        <p:nvSpPr>
          <p:cNvPr id="17" name="Parallelogram 15">
            <a:extLst>
              <a:ext uri="{FF2B5EF4-FFF2-40B4-BE49-F238E27FC236}">
                <a16:creationId xmlns:a16="http://schemas.microsoft.com/office/drawing/2014/main" id="{5BB17CB3-3D64-4B1A-B71C-75DC2E120B37}"/>
              </a:ext>
            </a:extLst>
          </p:cNvPr>
          <p:cNvSpPr/>
          <p:nvPr/>
        </p:nvSpPr>
        <p:spPr>
          <a:xfrm rot="5400000" flipH="1">
            <a:off x="-86360" y="2372359"/>
            <a:ext cx="2987039" cy="944879"/>
          </a:xfrm>
          <a:prstGeom prst="parallelogram">
            <a:avLst>
              <a:gd name="adj" fmla="val 17035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92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10">
            <a:extLst>
              <a:ext uri="{FF2B5EF4-FFF2-40B4-BE49-F238E27FC236}">
                <a16:creationId xmlns:a16="http://schemas.microsoft.com/office/drawing/2014/main" id="{64F3435F-4D86-4735-A881-E7F074BD23F0}"/>
              </a:ext>
            </a:extLst>
          </p:cNvPr>
          <p:cNvCxnSpPr>
            <a:cxnSpLocks/>
          </p:cNvCxnSpPr>
          <p:nvPr/>
        </p:nvCxnSpPr>
        <p:spPr>
          <a:xfrm>
            <a:off x="905614" y="5939874"/>
            <a:ext cx="16308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6">
            <a:extLst>
              <a:ext uri="{FF2B5EF4-FFF2-40B4-BE49-F238E27FC236}">
                <a16:creationId xmlns:a16="http://schemas.microsoft.com/office/drawing/2014/main" id="{64B93DF8-C1A3-44F3-ACDB-F359A01CBF12}"/>
              </a:ext>
            </a:extLst>
          </p:cNvPr>
          <p:cNvCxnSpPr>
            <a:cxnSpLocks/>
          </p:cNvCxnSpPr>
          <p:nvPr/>
        </p:nvCxnSpPr>
        <p:spPr>
          <a:xfrm>
            <a:off x="2536697" y="5238969"/>
            <a:ext cx="16308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EFF70D27-AD5C-45C8-8D3F-F26FE5A7F3FD}"/>
              </a:ext>
            </a:extLst>
          </p:cNvPr>
          <p:cNvCxnSpPr>
            <a:cxnSpLocks/>
          </p:cNvCxnSpPr>
          <p:nvPr/>
        </p:nvCxnSpPr>
        <p:spPr>
          <a:xfrm>
            <a:off x="4147848" y="4537858"/>
            <a:ext cx="1630800" cy="206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0">
            <a:extLst>
              <a:ext uri="{FF2B5EF4-FFF2-40B4-BE49-F238E27FC236}">
                <a16:creationId xmlns:a16="http://schemas.microsoft.com/office/drawing/2014/main" id="{9A2A3F92-2F93-4C62-8623-4929D53B8C7F}"/>
              </a:ext>
            </a:extLst>
          </p:cNvPr>
          <p:cNvCxnSpPr>
            <a:cxnSpLocks/>
          </p:cNvCxnSpPr>
          <p:nvPr/>
        </p:nvCxnSpPr>
        <p:spPr>
          <a:xfrm>
            <a:off x="5773876" y="3836851"/>
            <a:ext cx="1630800" cy="309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2">
            <a:extLst>
              <a:ext uri="{FF2B5EF4-FFF2-40B4-BE49-F238E27FC236}">
                <a16:creationId xmlns:a16="http://schemas.microsoft.com/office/drawing/2014/main" id="{967C925F-96A1-4F20-AB02-194C5DEE33F2}"/>
              </a:ext>
            </a:extLst>
          </p:cNvPr>
          <p:cNvCxnSpPr>
            <a:cxnSpLocks/>
          </p:cNvCxnSpPr>
          <p:nvPr/>
        </p:nvCxnSpPr>
        <p:spPr>
          <a:xfrm>
            <a:off x="7394334" y="3136254"/>
            <a:ext cx="16308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742D231-298B-436C-A2EA-15A12413559B}"/>
              </a:ext>
            </a:extLst>
          </p:cNvPr>
          <p:cNvCxnSpPr/>
          <p:nvPr/>
        </p:nvCxnSpPr>
        <p:spPr>
          <a:xfrm>
            <a:off x="2521820" y="5241498"/>
            <a:ext cx="0" cy="698376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7">
            <a:extLst>
              <a:ext uri="{FF2B5EF4-FFF2-40B4-BE49-F238E27FC236}">
                <a16:creationId xmlns:a16="http://schemas.microsoft.com/office/drawing/2014/main" id="{2DF76D18-6CDA-40B5-92FF-3DA6092089B1}"/>
              </a:ext>
            </a:extLst>
          </p:cNvPr>
          <p:cNvCxnSpPr/>
          <p:nvPr/>
        </p:nvCxnSpPr>
        <p:spPr>
          <a:xfrm>
            <a:off x="4147848" y="4540490"/>
            <a:ext cx="0" cy="698376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9">
            <a:extLst>
              <a:ext uri="{FF2B5EF4-FFF2-40B4-BE49-F238E27FC236}">
                <a16:creationId xmlns:a16="http://schemas.microsoft.com/office/drawing/2014/main" id="{CBB46765-0FD5-424B-ACF2-C2AF5C95329B}"/>
              </a:ext>
            </a:extLst>
          </p:cNvPr>
          <p:cNvCxnSpPr/>
          <p:nvPr/>
        </p:nvCxnSpPr>
        <p:spPr>
          <a:xfrm>
            <a:off x="5773876" y="3839482"/>
            <a:ext cx="0" cy="698376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1">
            <a:extLst>
              <a:ext uri="{FF2B5EF4-FFF2-40B4-BE49-F238E27FC236}">
                <a16:creationId xmlns:a16="http://schemas.microsoft.com/office/drawing/2014/main" id="{3738C12B-2EB9-4B7D-81E2-0D96CD5BF4C0}"/>
              </a:ext>
            </a:extLst>
          </p:cNvPr>
          <p:cNvCxnSpPr/>
          <p:nvPr/>
        </p:nvCxnSpPr>
        <p:spPr>
          <a:xfrm>
            <a:off x="7399904" y="3138474"/>
            <a:ext cx="0" cy="698376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7">
            <a:extLst>
              <a:ext uri="{FF2B5EF4-FFF2-40B4-BE49-F238E27FC236}">
                <a16:creationId xmlns:a16="http://schemas.microsoft.com/office/drawing/2014/main" id="{1405D52F-CF5A-4B56-80EA-947D17E9F49A}"/>
              </a:ext>
            </a:extLst>
          </p:cNvPr>
          <p:cNvSpPr/>
          <p:nvPr/>
        </p:nvSpPr>
        <p:spPr>
          <a:xfrm>
            <a:off x="1528168" y="5141834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dirty="0"/>
          </a:p>
        </p:txBody>
      </p:sp>
      <p:sp>
        <p:nvSpPr>
          <p:cNvPr id="45" name="Round Same Side Corner Rectangle 11">
            <a:extLst>
              <a:ext uri="{FF2B5EF4-FFF2-40B4-BE49-F238E27FC236}">
                <a16:creationId xmlns:a16="http://schemas.microsoft.com/office/drawing/2014/main" id="{F33BB19C-0195-4FE0-B049-84BAE9FE122C}"/>
              </a:ext>
            </a:extLst>
          </p:cNvPr>
          <p:cNvSpPr>
            <a:spLocks noChangeAspect="1"/>
          </p:cNvSpPr>
          <p:nvPr/>
        </p:nvSpPr>
        <p:spPr>
          <a:xfrm rot="9900000">
            <a:off x="6433230" y="309791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dirty="0"/>
          </a:p>
        </p:txBody>
      </p:sp>
      <p:sp>
        <p:nvSpPr>
          <p:cNvPr id="46" name="Rounded Rectangle 27">
            <a:extLst>
              <a:ext uri="{FF2B5EF4-FFF2-40B4-BE49-F238E27FC236}">
                <a16:creationId xmlns:a16="http://schemas.microsoft.com/office/drawing/2014/main" id="{44CD100B-5ADC-463A-A685-549A7DF1C21D}"/>
              </a:ext>
            </a:extLst>
          </p:cNvPr>
          <p:cNvSpPr/>
          <p:nvPr/>
        </p:nvSpPr>
        <p:spPr>
          <a:xfrm>
            <a:off x="8049181" y="2433730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dirty="0"/>
          </a:p>
        </p:txBody>
      </p:sp>
      <p:sp>
        <p:nvSpPr>
          <p:cNvPr id="47" name="Rectangle 16">
            <a:extLst>
              <a:ext uri="{FF2B5EF4-FFF2-40B4-BE49-F238E27FC236}">
                <a16:creationId xmlns:a16="http://schemas.microsoft.com/office/drawing/2014/main" id="{C6C567B3-BCA4-48A1-9946-378CED754998}"/>
              </a:ext>
            </a:extLst>
          </p:cNvPr>
          <p:cNvSpPr/>
          <p:nvPr/>
        </p:nvSpPr>
        <p:spPr>
          <a:xfrm>
            <a:off x="3139250" y="4498968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dirty="0"/>
          </a:p>
        </p:txBody>
      </p:sp>
      <p:sp>
        <p:nvSpPr>
          <p:cNvPr id="48" name="Oval 21">
            <a:extLst>
              <a:ext uri="{FF2B5EF4-FFF2-40B4-BE49-F238E27FC236}">
                <a16:creationId xmlns:a16="http://schemas.microsoft.com/office/drawing/2014/main" id="{3E927AC2-04B2-4E5A-8C92-76349D33F87D}"/>
              </a:ext>
            </a:extLst>
          </p:cNvPr>
          <p:cNvSpPr>
            <a:spLocks noChangeAspect="1"/>
          </p:cNvSpPr>
          <p:nvPr/>
        </p:nvSpPr>
        <p:spPr>
          <a:xfrm>
            <a:off x="4783053" y="3748878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dirty="0"/>
          </a:p>
        </p:txBody>
      </p:sp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E35D12FD-0166-4263-94EC-7FB637F710FF}"/>
              </a:ext>
            </a:extLst>
          </p:cNvPr>
          <p:cNvSpPr/>
          <p:nvPr/>
        </p:nvSpPr>
        <p:spPr>
          <a:xfrm>
            <a:off x="774826" y="5015511"/>
            <a:ext cx="1664510" cy="817002"/>
          </a:xfrm>
          <a:prstGeom prst="chevron">
            <a:avLst>
              <a:gd name="adj" fmla="val 27152"/>
            </a:avLst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TextBox 44">
            <a:extLst>
              <a:ext uri="{FF2B5EF4-FFF2-40B4-BE49-F238E27FC236}">
                <a16:creationId xmlns:a16="http://schemas.microsoft.com/office/drawing/2014/main" id="{D1504B85-7F17-4481-959E-0C5A2C56929E}"/>
              </a:ext>
            </a:extLst>
          </p:cNvPr>
          <p:cNvSpPr txBox="1"/>
          <p:nvPr/>
        </p:nvSpPr>
        <p:spPr>
          <a:xfrm>
            <a:off x="953689" y="5270123"/>
            <a:ext cx="1488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Pipeline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Rounded Rectangle 2">
            <a:extLst>
              <a:ext uri="{FF2B5EF4-FFF2-40B4-BE49-F238E27FC236}">
                <a16:creationId xmlns:a16="http://schemas.microsoft.com/office/drawing/2014/main" id="{1BA78F21-5EF3-45D7-9F78-9BDF152C6DAD}"/>
              </a:ext>
            </a:extLst>
          </p:cNvPr>
          <p:cNvSpPr/>
          <p:nvPr/>
        </p:nvSpPr>
        <p:spPr>
          <a:xfrm>
            <a:off x="2566969" y="4424996"/>
            <a:ext cx="1498395" cy="700905"/>
          </a:xfrm>
          <a:prstGeom prst="chevron">
            <a:avLst>
              <a:gd name="adj" fmla="val 25577"/>
            </a:avLst>
          </a:prstGeom>
          <a:solidFill>
            <a:schemeClr val="accent2">
              <a:lumMod val="20000"/>
              <a:lumOff val="80000"/>
            </a:schemeClr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TextBox 47">
            <a:extLst>
              <a:ext uri="{FF2B5EF4-FFF2-40B4-BE49-F238E27FC236}">
                <a16:creationId xmlns:a16="http://schemas.microsoft.com/office/drawing/2014/main" id="{1F537246-91D4-4C7C-B2EF-A783C73C0676}"/>
              </a:ext>
            </a:extLst>
          </p:cNvPr>
          <p:cNvSpPr txBox="1"/>
          <p:nvPr/>
        </p:nvSpPr>
        <p:spPr>
          <a:xfrm>
            <a:off x="2560169" y="4492291"/>
            <a:ext cx="1564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Modèles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d’estimation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Rounded Rectangle 3">
            <a:extLst>
              <a:ext uri="{FF2B5EF4-FFF2-40B4-BE49-F238E27FC236}">
                <a16:creationId xmlns:a16="http://schemas.microsoft.com/office/drawing/2014/main" id="{CB1B4F77-D01B-45A4-8EA1-FAA1E70EA1C9}"/>
              </a:ext>
            </a:extLst>
          </p:cNvPr>
          <p:cNvSpPr/>
          <p:nvPr/>
        </p:nvSpPr>
        <p:spPr>
          <a:xfrm>
            <a:off x="4048198" y="3611780"/>
            <a:ext cx="1666977" cy="767173"/>
          </a:xfrm>
          <a:prstGeom prst="chevron">
            <a:avLst>
              <a:gd name="adj" fmla="val 27152"/>
            </a:avLst>
          </a:prstGeom>
          <a:solidFill>
            <a:schemeClr val="accent3">
              <a:lumMod val="20000"/>
              <a:lumOff val="80000"/>
            </a:schemeClr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TextBox 50">
            <a:extLst>
              <a:ext uri="{FF2B5EF4-FFF2-40B4-BE49-F238E27FC236}">
                <a16:creationId xmlns:a16="http://schemas.microsoft.com/office/drawing/2014/main" id="{639C8F09-68E8-4ABD-AF7E-3F2F38BDB370}"/>
              </a:ext>
            </a:extLst>
          </p:cNvPr>
          <p:cNvSpPr txBox="1"/>
          <p:nvPr/>
        </p:nvSpPr>
        <p:spPr>
          <a:xfrm>
            <a:off x="4240421" y="3731927"/>
            <a:ext cx="140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Evaluation des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modèles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Rounded Rectangle 4">
            <a:extLst>
              <a:ext uri="{FF2B5EF4-FFF2-40B4-BE49-F238E27FC236}">
                <a16:creationId xmlns:a16="http://schemas.microsoft.com/office/drawing/2014/main" id="{FB5B26A0-84BB-412A-A723-657A684991E0}"/>
              </a:ext>
            </a:extLst>
          </p:cNvPr>
          <p:cNvSpPr/>
          <p:nvPr/>
        </p:nvSpPr>
        <p:spPr>
          <a:xfrm>
            <a:off x="5791377" y="2898878"/>
            <a:ext cx="1505255" cy="804237"/>
          </a:xfrm>
          <a:prstGeom prst="chevron">
            <a:avLst>
              <a:gd name="adj" fmla="val 27152"/>
            </a:avLst>
          </a:prstGeom>
          <a:solidFill>
            <a:schemeClr val="accent5">
              <a:lumMod val="40000"/>
              <a:lumOff val="60000"/>
            </a:schemeClr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TextBox 53">
            <a:extLst>
              <a:ext uri="{FF2B5EF4-FFF2-40B4-BE49-F238E27FC236}">
                <a16:creationId xmlns:a16="http://schemas.microsoft.com/office/drawing/2014/main" id="{674DAA68-BF93-4ABC-9009-2FECDCC1E881}"/>
              </a:ext>
            </a:extLst>
          </p:cNvPr>
          <p:cNvSpPr txBox="1"/>
          <p:nvPr/>
        </p:nvSpPr>
        <p:spPr>
          <a:xfrm>
            <a:off x="5936005" y="2901766"/>
            <a:ext cx="11082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Choix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meilleur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modèle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Rounded Rectangle 3">
            <a:extLst>
              <a:ext uri="{FF2B5EF4-FFF2-40B4-BE49-F238E27FC236}">
                <a16:creationId xmlns:a16="http://schemas.microsoft.com/office/drawing/2014/main" id="{CB1B4F77-D01B-45A4-8EA1-FAA1E70EA1C9}"/>
              </a:ext>
            </a:extLst>
          </p:cNvPr>
          <p:cNvSpPr/>
          <p:nvPr/>
        </p:nvSpPr>
        <p:spPr>
          <a:xfrm>
            <a:off x="7402354" y="2305258"/>
            <a:ext cx="1525078" cy="724771"/>
          </a:xfrm>
          <a:prstGeom prst="chevron">
            <a:avLst>
              <a:gd name="adj" fmla="val 27152"/>
            </a:avLst>
          </a:prstGeom>
          <a:solidFill>
            <a:schemeClr val="accent6">
              <a:lumMod val="60000"/>
              <a:lumOff val="4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TextBox 50">
            <a:extLst>
              <a:ext uri="{FF2B5EF4-FFF2-40B4-BE49-F238E27FC236}">
                <a16:creationId xmlns:a16="http://schemas.microsoft.com/office/drawing/2014/main" id="{639C8F09-68E8-4ABD-AF7E-3F2F38BDB370}"/>
              </a:ext>
            </a:extLst>
          </p:cNvPr>
          <p:cNvSpPr txBox="1"/>
          <p:nvPr/>
        </p:nvSpPr>
        <p:spPr>
          <a:xfrm>
            <a:off x="7461055" y="2481709"/>
            <a:ext cx="166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Apprentissage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Rounded Rectangle 4">
            <a:extLst>
              <a:ext uri="{FF2B5EF4-FFF2-40B4-BE49-F238E27FC236}">
                <a16:creationId xmlns:a16="http://schemas.microsoft.com/office/drawing/2014/main" id="{FB5B26A0-84BB-412A-A723-657A684991E0}"/>
              </a:ext>
            </a:extLst>
          </p:cNvPr>
          <p:cNvSpPr/>
          <p:nvPr/>
        </p:nvSpPr>
        <p:spPr>
          <a:xfrm>
            <a:off x="9130855" y="1572767"/>
            <a:ext cx="1599010" cy="727941"/>
          </a:xfrm>
          <a:prstGeom prst="chevron">
            <a:avLst>
              <a:gd name="adj" fmla="val 27152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TextBox 53">
            <a:extLst>
              <a:ext uri="{FF2B5EF4-FFF2-40B4-BE49-F238E27FC236}">
                <a16:creationId xmlns:a16="http://schemas.microsoft.com/office/drawing/2014/main" id="{674DAA68-BF93-4ABC-9009-2FECDCC1E881}"/>
              </a:ext>
            </a:extLst>
          </p:cNvPr>
          <p:cNvSpPr txBox="1"/>
          <p:nvPr/>
        </p:nvSpPr>
        <p:spPr>
          <a:xfrm>
            <a:off x="9367728" y="1707865"/>
            <a:ext cx="127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Prédiction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61" name="Straight Connector 22">
            <a:extLst>
              <a:ext uri="{FF2B5EF4-FFF2-40B4-BE49-F238E27FC236}">
                <a16:creationId xmlns:a16="http://schemas.microsoft.com/office/drawing/2014/main" id="{967C925F-96A1-4F20-AB02-194C5DEE33F2}"/>
              </a:ext>
            </a:extLst>
          </p:cNvPr>
          <p:cNvCxnSpPr>
            <a:cxnSpLocks/>
          </p:cNvCxnSpPr>
          <p:nvPr/>
        </p:nvCxnSpPr>
        <p:spPr>
          <a:xfrm>
            <a:off x="9025134" y="2451091"/>
            <a:ext cx="16308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21">
            <a:extLst>
              <a:ext uri="{FF2B5EF4-FFF2-40B4-BE49-F238E27FC236}">
                <a16:creationId xmlns:a16="http://schemas.microsoft.com/office/drawing/2014/main" id="{3738C12B-2EB9-4B7D-81E2-0D96CD5BF4C0}"/>
              </a:ext>
            </a:extLst>
          </p:cNvPr>
          <p:cNvCxnSpPr/>
          <p:nvPr/>
        </p:nvCxnSpPr>
        <p:spPr>
          <a:xfrm>
            <a:off x="9030704" y="2453311"/>
            <a:ext cx="0" cy="698376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4">
            <a:extLst>
              <a:ext uri="{FF2B5EF4-FFF2-40B4-BE49-F238E27FC236}">
                <a16:creationId xmlns:a16="http://schemas.microsoft.com/office/drawing/2014/main" id="{DFF5B150-2D26-B69C-1D2A-04F59EB7AAB8}"/>
              </a:ext>
            </a:extLst>
          </p:cNvPr>
          <p:cNvSpPr/>
          <p:nvPr/>
        </p:nvSpPr>
        <p:spPr>
          <a:xfrm>
            <a:off x="961219" y="231070"/>
            <a:ext cx="9392176" cy="979496"/>
          </a:xfrm>
          <a:prstGeom prst="roundRect">
            <a:avLst>
              <a:gd name="adj" fmla="val 16239"/>
            </a:avLst>
          </a:prstGeom>
          <a:gradFill flip="none" rotWithShape="1"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3">
                  <a:lumMod val="10000"/>
                  <a:lumOff val="9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fr-FR" sz="3600" b="1" dirty="0">
                <a:solidFill>
                  <a:prstClr val="black"/>
                </a:solidFill>
                <a:cs typeface="Arial" pitchFamily="34" charset="0"/>
              </a:rPr>
              <a:t>Processus de modélisation </a:t>
            </a:r>
          </a:p>
        </p:txBody>
      </p:sp>
    </p:spTree>
    <p:extLst>
      <p:ext uri="{BB962C8B-B14F-4D97-AF65-F5344CB8AC3E}">
        <p14:creationId xmlns:p14="http://schemas.microsoft.com/office/powerpoint/2010/main" val="1954648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Rounded Corners 4">
            <a:extLst>
              <a:ext uri="{FF2B5EF4-FFF2-40B4-BE49-F238E27FC236}">
                <a16:creationId xmlns:a16="http://schemas.microsoft.com/office/drawing/2014/main" id="{DFF5B150-2D26-B69C-1D2A-04F59EB7AAB8}"/>
              </a:ext>
            </a:extLst>
          </p:cNvPr>
          <p:cNvSpPr/>
          <p:nvPr/>
        </p:nvSpPr>
        <p:spPr>
          <a:xfrm>
            <a:off x="961219" y="231070"/>
            <a:ext cx="9392176" cy="979496"/>
          </a:xfrm>
          <a:prstGeom prst="roundRect">
            <a:avLst>
              <a:gd name="adj" fmla="val 16239"/>
            </a:avLst>
          </a:prstGeom>
          <a:gradFill flip="none" rotWithShape="1"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3">
                  <a:lumMod val="10000"/>
                  <a:lumOff val="9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fr-FR" sz="3600" b="1" dirty="0">
                <a:solidFill>
                  <a:prstClr val="black"/>
                </a:solidFill>
                <a:cs typeface="Arial" pitchFamily="34" charset="0"/>
              </a:rPr>
              <a:t>Le pipeline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014E932-AD04-47B3-AD37-BF4A5EDC8934}"/>
              </a:ext>
            </a:extLst>
          </p:cNvPr>
          <p:cNvSpPr txBox="1"/>
          <p:nvPr/>
        </p:nvSpPr>
        <p:spPr>
          <a:xfrm>
            <a:off x="829983" y="1365636"/>
            <a:ext cx="1038056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>
                <a:cs typeface="Arial" pitchFamily="34" charset="0"/>
              </a:rPr>
              <a:t>Un pipeline enchaine automatiquement les étapes, depuis le prétraitement des données jusqu’à l’entrainement et la prédiction. Cela évite de répéter à chaque fois les mêmes opérations, mais aussi il réduit le risque d’erreur lors du traitement des données ou de l’entrainement du modèle.</a:t>
            </a:r>
          </a:p>
          <a:p>
            <a:pPr algn="just">
              <a:lnSpc>
                <a:spcPct val="150000"/>
              </a:lnSpc>
            </a:pPr>
            <a:r>
              <a:rPr lang="fr-FR" dirty="0">
                <a:cs typeface="Arial" pitchFamily="34" charset="0"/>
              </a:rPr>
              <a:t>Le pipeline intègre les étapes telles que la normalisation, la gestion des valeurs manquantes, l’encodage des variables catégorielles</a:t>
            </a:r>
            <a:endParaRPr lang="fr-SN" dirty="0">
              <a:cs typeface="Arial" pitchFamily="34" charset="0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732D0AAE-AF45-403B-8C68-1F9D8E4E5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968" y="3690531"/>
            <a:ext cx="6135624" cy="279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73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1">
            <a:extLst>
              <a:ext uri="{FF2B5EF4-FFF2-40B4-BE49-F238E27FC236}">
                <a16:creationId xmlns:a16="http://schemas.microsoft.com/office/drawing/2014/main" id="{52176F38-C0F0-46EE-9EA2-0D5A94E1B478}"/>
              </a:ext>
            </a:extLst>
          </p:cNvPr>
          <p:cNvSpPr/>
          <p:nvPr/>
        </p:nvSpPr>
        <p:spPr>
          <a:xfrm>
            <a:off x="5329889" y="3297091"/>
            <a:ext cx="1695716" cy="1695717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9000"/>
                </a:schemeClr>
              </a:gs>
            </a:gsLst>
            <a:lin ang="16800000" scaled="0"/>
          </a:gradFill>
          <a:ln w="19050">
            <a:gradFill>
              <a:gsLst>
                <a:gs pos="0">
                  <a:schemeClr val="bg1"/>
                </a:gs>
                <a:gs pos="50000">
                  <a:schemeClr val="bg1">
                    <a:alpha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7200000" scaled="0"/>
            </a:gradFill>
          </a:ln>
          <a:effectLst>
            <a:outerShdw blurRad="25400" dist="12700" dir="8100000" algn="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4" name="Group 22">
            <a:extLst>
              <a:ext uri="{FF2B5EF4-FFF2-40B4-BE49-F238E27FC236}">
                <a16:creationId xmlns:a16="http://schemas.microsoft.com/office/drawing/2014/main" id="{062DDBC0-3717-420D-A4E1-60D11D1A707A}"/>
              </a:ext>
            </a:extLst>
          </p:cNvPr>
          <p:cNvGrpSpPr/>
          <p:nvPr/>
        </p:nvGrpSpPr>
        <p:grpSpPr>
          <a:xfrm>
            <a:off x="4808555" y="2719680"/>
            <a:ext cx="1369195" cy="1279809"/>
            <a:chOff x="2827731" y="1829193"/>
            <a:chExt cx="1744272" cy="1630399"/>
          </a:xfrm>
        </p:grpSpPr>
        <p:sp>
          <p:nvSpPr>
            <p:cNvPr id="5" name="Rectangle 15">
              <a:extLst>
                <a:ext uri="{FF2B5EF4-FFF2-40B4-BE49-F238E27FC236}">
                  <a16:creationId xmlns:a16="http://schemas.microsoft.com/office/drawing/2014/main" id="{70E3C25B-50A7-42C6-A2E3-54CB3478B87B}"/>
                </a:ext>
              </a:extLst>
            </p:cNvPr>
            <p:cNvSpPr/>
            <p:nvPr/>
          </p:nvSpPr>
          <p:spPr>
            <a:xfrm rot="16200000">
              <a:off x="3658606" y="1845368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" name="Rectangle 15">
              <a:extLst>
                <a:ext uri="{FF2B5EF4-FFF2-40B4-BE49-F238E27FC236}">
                  <a16:creationId xmlns:a16="http://schemas.microsoft.com/office/drawing/2014/main" id="{C8CE60C4-832B-4209-81DB-E36314461B4B}"/>
                </a:ext>
              </a:extLst>
            </p:cNvPr>
            <p:cNvSpPr/>
            <p:nvPr/>
          </p:nvSpPr>
          <p:spPr>
            <a:xfrm rot="13433242">
              <a:off x="2827731" y="2562370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6A2E2A78-17D2-4660-9E50-994AE1A4D37C}"/>
              </a:ext>
            </a:extLst>
          </p:cNvPr>
          <p:cNvGrpSpPr/>
          <p:nvPr/>
        </p:nvGrpSpPr>
        <p:grpSpPr>
          <a:xfrm>
            <a:off x="4761397" y="4141663"/>
            <a:ext cx="1279809" cy="1369195"/>
            <a:chOff x="4671062" y="3895890"/>
            <a:chExt cx="1279809" cy="1369195"/>
          </a:xfrm>
        </p:grpSpPr>
        <p:sp>
          <p:nvSpPr>
            <p:cNvPr id="8" name="Rectangle 15">
              <a:extLst>
                <a:ext uri="{FF2B5EF4-FFF2-40B4-BE49-F238E27FC236}">
                  <a16:creationId xmlns:a16="http://schemas.microsoft.com/office/drawing/2014/main" id="{F40B7D40-A23C-40E4-9840-E12958658216}"/>
                </a:ext>
              </a:extLst>
            </p:cNvPr>
            <p:cNvSpPr/>
            <p:nvPr/>
          </p:nvSpPr>
          <p:spPr>
            <a:xfrm rot="10800000">
              <a:off x="4671062" y="3895890"/>
              <a:ext cx="729682" cy="704290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3C7EC2D9-FE42-4D4B-B420-7BED1A35EDE5}"/>
                </a:ext>
              </a:extLst>
            </p:cNvPr>
            <p:cNvSpPr/>
            <p:nvPr/>
          </p:nvSpPr>
          <p:spPr>
            <a:xfrm rot="8033242">
              <a:off x="5233885" y="4548099"/>
              <a:ext cx="729683" cy="704289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10" name="Group 85">
            <a:extLst>
              <a:ext uri="{FF2B5EF4-FFF2-40B4-BE49-F238E27FC236}">
                <a16:creationId xmlns:a16="http://schemas.microsoft.com/office/drawing/2014/main" id="{21B49A03-F38E-4C7A-9639-1F5CE390ED4C}"/>
              </a:ext>
            </a:extLst>
          </p:cNvPr>
          <p:cNvGrpSpPr/>
          <p:nvPr/>
        </p:nvGrpSpPr>
        <p:grpSpPr>
          <a:xfrm rot="10800000">
            <a:off x="6182635" y="4298508"/>
            <a:ext cx="1369195" cy="1279809"/>
            <a:chOff x="2827731" y="1829193"/>
            <a:chExt cx="1744272" cy="1630399"/>
          </a:xfrm>
        </p:grpSpPr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03EE6B2B-FB01-4DEA-AA18-1F1ED657281B}"/>
                </a:ext>
              </a:extLst>
            </p:cNvPr>
            <p:cNvSpPr/>
            <p:nvPr/>
          </p:nvSpPr>
          <p:spPr>
            <a:xfrm rot="16200000">
              <a:off x="3658606" y="1845368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2" name="Rectangle 15">
              <a:extLst>
                <a:ext uri="{FF2B5EF4-FFF2-40B4-BE49-F238E27FC236}">
                  <a16:creationId xmlns:a16="http://schemas.microsoft.com/office/drawing/2014/main" id="{13DBF34B-6C47-4CCC-9661-FB1D3B45F1B0}"/>
                </a:ext>
              </a:extLst>
            </p:cNvPr>
            <p:cNvSpPr/>
            <p:nvPr/>
          </p:nvSpPr>
          <p:spPr>
            <a:xfrm rot="13433242">
              <a:off x="2827731" y="2562370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13" name="Group 88">
            <a:extLst>
              <a:ext uri="{FF2B5EF4-FFF2-40B4-BE49-F238E27FC236}">
                <a16:creationId xmlns:a16="http://schemas.microsoft.com/office/drawing/2014/main" id="{C06B9188-F242-43FE-9CF8-926C5317AF5E}"/>
              </a:ext>
            </a:extLst>
          </p:cNvPr>
          <p:cNvGrpSpPr/>
          <p:nvPr/>
        </p:nvGrpSpPr>
        <p:grpSpPr>
          <a:xfrm rot="5400000">
            <a:off x="6284434" y="2817161"/>
            <a:ext cx="1369196" cy="1279809"/>
            <a:chOff x="2827731" y="1829193"/>
            <a:chExt cx="1744272" cy="1630399"/>
          </a:xfrm>
        </p:grpSpPr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2BC39B47-31D7-4786-90F0-A4EF247DB1B4}"/>
                </a:ext>
              </a:extLst>
            </p:cNvPr>
            <p:cNvSpPr/>
            <p:nvPr/>
          </p:nvSpPr>
          <p:spPr>
            <a:xfrm rot="16200000">
              <a:off x="3658606" y="1845368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38BD14D5-9966-44D4-823B-928D1BA96A88}"/>
                </a:ext>
              </a:extLst>
            </p:cNvPr>
            <p:cNvSpPr/>
            <p:nvPr/>
          </p:nvSpPr>
          <p:spPr>
            <a:xfrm rot="13433242">
              <a:off x="2827731" y="2562370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sp>
        <p:nvSpPr>
          <p:cNvPr id="16" name="Oval 24">
            <a:extLst>
              <a:ext uri="{FF2B5EF4-FFF2-40B4-BE49-F238E27FC236}">
                <a16:creationId xmlns:a16="http://schemas.microsoft.com/office/drawing/2014/main" id="{FAD3331A-2CDF-4912-90E7-420F95FD9A30}"/>
              </a:ext>
            </a:extLst>
          </p:cNvPr>
          <p:cNvSpPr/>
          <p:nvPr/>
        </p:nvSpPr>
        <p:spPr>
          <a:xfrm>
            <a:off x="5825604" y="2104112"/>
            <a:ext cx="563019" cy="5630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7" name="Oval 91">
            <a:extLst>
              <a:ext uri="{FF2B5EF4-FFF2-40B4-BE49-F238E27FC236}">
                <a16:creationId xmlns:a16="http://schemas.microsoft.com/office/drawing/2014/main" id="{C1AFAD85-317A-4ED7-9E18-155355D7D9DC}"/>
              </a:ext>
            </a:extLst>
          </p:cNvPr>
          <p:cNvSpPr/>
          <p:nvPr/>
        </p:nvSpPr>
        <p:spPr>
          <a:xfrm>
            <a:off x="4594054" y="2648923"/>
            <a:ext cx="563019" cy="5630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8" name="Oval 94">
            <a:extLst>
              <a:ext uri="{FF2B5EF4-FFF2-40B4-BE49-F238E27FC236}">
                <a16:creationId xmlns:a16="http://schemas.microsoft.com/office/drawing/2014/main" id="{91A90F3C-C83D-4069-A4C5-393C83A63D0B}"/>
              </a:ext>
            </a:extLst>
          </p:cNvPr>
          <p:cNvSpPr/>
          <p:nvPr/>
        </p:nvSpPr>
        <p:spPr>
          <a:xfrm>
            <a:off x="4103312" y="3930788"/>
            <a:ext cx="563019" cy="5630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9" name="Oval 95">
            <a:extLst>
              <a:ext uri="{FF2B5EF4-FFF2-40B4-BE49-F238E27FC236}">
                <a16:creationId xmlns:a16="http://schemas.microsoft.com/office/drawing/2014/main" id="{DB86003E-5159-44A4-B2F2-D59FC5B963B2}"/>
              </a:ext>
            </a:extLst>
          </p:cNvPr>
          <p:cNvSpPr/>
          <p:nvPr/>
        </p:nvSpPr>
        <p:spPr>
          <a:xfrm>
            <a:off x="4706078" y="5166013"/>
            <a:ext cx="563019" cy="5630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0" name="Oval 96">
            <a:extLst>
              <a:ext uri="{FF2B5EF4-FFF2-40B4-BE49-F238E27FC236}">
                <a16:creationId xmlns:a16="http://schemas.microsoft.com/office/drawing/2014/main" id="{728FC282-7914-4CF8-8B9B-407E6F0CB629}"/>
              </a:ext>
            </a:extLst>
          </p:cNvPr>
          <p:cNvSpPr/>
          <p:nvPr/>
        </p:nvSpPr>
        <p:spPr>
          <a:xfrm>
            <a:off x="5971759" y="5635795"/>
            <a:ext cx="563019" cy="5630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1" name="Oval 97">
            <a:extLst>
              <a:ext uri="{FF2B5EF4-FFF2-40B4-BE49-F238E27FC236}">
                <a16:creationId xmlns:a16="http://schemas.microsoft.com/office/drawing/2014/main" id="{5E5A14C7-1E33-49A3-A07F-8644D6BA5939}"/>
              </a:ext>
            </a:extLst>
          </p:cNvPr>
          <p:cNvSpPr/>
          <p:nvPr/>
        </p:nvSpPr>
        <p:spPr>
          <a:xfrm>
            <a:off x="7204050" y="5090063"/>
            <a:ext cx="563019" cy="5630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2" name="Oval 98">
            <a:extLst>
              <a:ext uri="{FF2B5EF4-FFF2-40B4-BE49-F238E27FC236}">
                <a16:creationId xmlns:a16="http://schemas.microsoft.com/office/drawing/2014/main" id="{2E91355F-99D2-4066-8A81-1406006C3A80}"/>
              </a:ext>
            </a:extLst>
          </p:cNvPr>
          <p:cNvSpPr/>
          <p:nvPr/>
        </p:nvSpPr>
        <p:spPr>
          <a:xfrm>
            <a:off x="7706341" y="3789519"/>
            <a:ext cx="563019" cy="5630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3" name="Oval 99">
            <a:extLst>
              <a:ext uri="{FF2B5EF4-FFF2-40B4-BE49-F238E27FC236}">
                <a16:creationId xmlns:a16="http://schemas.microsoft.com/office/drawing/2014/main" id="{4F7C9717-B8F3-42A7-8B5C-7D58136BC460}"/>
              </a:ext>
            </a:extLst>
          </p:cNvPr>
          <p:cNvSpPr/>
          <p:nvPr/>
        </p:nvSpPr>
        <p:spPr>
          <a:xfrm>
            <a:off x="7105103" y="2548357"/>
            <a:ext cx="563019" cy="5630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1C4198-ED20-4DE2-BCDD-67248769C9DD}"/>
              </a:ext>
            </a:extLst>
          </p:cNvPr>
          <p:cNvSpPr txBox="1"/>
          <p:nvPr/>
        </p:nvSpPr>
        <p:spPr>
          <a:xfrm>
            <a:off x="7178687" y="5937120"/>
            <a:ext cx="36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Gradient Boosting </a:t>
            </a: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Regressor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ea typeface="Arial Unicode MS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95DA0B-D4D0-491A-B3B1-F79DE2E335BA}"/>
              </a:ext>
            </a:extLst>
          </p:cNvPr>
          <p:cNvSpPr txBox="1"/>
          <p:nvPr/>
        </p:nvSpPr>
        <p:spPr>
          <a:xfrm>
            <a:off x="7889085" y="2439320"/>
            <a:ext cx="296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KNeighbors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Regressor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ea typeface="Arial Unicode MS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CBAFC6-EED8-46AD-98F6-C9A92A55DB6B}"/>
              </a:ext>
            </a:extLst>
          </p:cNvPr>
          <p:cNvSpPr txBox="1"/>
          <p:nvPr/>
        </p:nvSpPr>
        <p:spPr>
          <a:xfrm>
            <a:off x="8733108" y="3674247"/>
            <a:ext cx="324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Random Forest </a:t>
            </a: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Regressor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ea typeface="Arial Unicode MS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02B6ED-1684-41A8-AE44-EA07A0B8F1B1}"/>
              </a:ext>
            </a:extLst>
          </p:cNvPr>
          <p:cNvSpPr txBox="1"/>
          <p:nvPr/>
        </p:nvSpPr>
        <p:spPr>
          <a:xfrm>
            <a:off x="7849287" y="4797127"/>
            <a:ext cx="296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Bagging </a:t>
            </a: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Regressor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ea typeface="Arial Unicode MS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3BF869-3AE9-4ACB-8DC8-966890CC664A}"/>
              </a:ext>
            </a:extLst>
          </p:cNvPr>
          <p:cNvSpPr txBox="1"/>
          <p:nvPr/>
        </p:nvSpPr>
        <p:spPr>
          <a:xfrm>
            <a:off x="2673313" y="1933796"/>
            <a:ext cx="298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Lasso Regression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ea typeface="Arial Unicode MS"/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38BAA9-C152-4952-BA51-33AA32B028B2}"/>
              </a:ext>
            </a:extLst>
          </p:cNvPr>
          <p:cNvSpPr txBox="1"/>
          <p:nvPr/>
        </p:nvSpPr>
        <p:spPr>
          <a:xfrm>
            <a:off x="1681119" y="2774518"/>
            <a:ext cx="298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Ridge Regression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ea typeface="Arial Unicode MS"/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6DFE64-3E71-4D8F-AEFA-8C7302597333}"/>
              </a:ext>
            </a:extLst>
          </p:cNvPr>
          <p:cNvSpPr txBox="1"/>
          <p:nvPr/>
        </p:nvSpPr>
        <p:spPr>
          <a:xfrm>
            <a:off x="1288199" y="3883625"/>
            <a:ext cx="263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Linear Regression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B6D1F-13EC-4568-8442-73938C556740}"/>
              </a:ext>
            </a:extLst>
          </p:cNvPr>
          <p:cNvSpPr txBox="1"/>
          <p:nvPr/>
        </p:nvSpPr>
        <p:spPr>
          <a:xfrm>
            <a:off x="1621712" y="5426879"/>
            <a:ext cx="298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SGD </a:t>
            </a: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Regressor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ea typeface="Arial Unicode MS"/>
              <a:cs typeface="Arial" pitchFamily="34" charset="0"/>
            </a:endParaRPr>
          </a:p>
        </p:txBody>
      </p:sp>
      <p:sp>
        <p:nvSpPr>
          <p:cNvPr id="52" name="Parallelogram 30">
            <a:extLst>
              <a:ext uri="{FF2B5EF4-FFF2-40B4-BE49-F238E27FC236}">
                <a16:creationId xmlns:a16="http://schemas.microsoft.com/office/drawing/2014/main" id="{EC68AF2A-CFBB-49B2-8B06-9CC0608E5A78}"/>
              </a:ext>
            </a:extLst>
          </p:cNvPr>
          <p:cNvSpPr/>
          <p:nvPr/>
        </p:nvSpPr>
        <p:spPr>
          <a:xfrm flipH="1">
            <a:off x="4842937" y="5329463"/>
            <a:ext cx="273822" cy="274499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3" name="Isosceles Triangle 8">
            <a:extLst>
              <a:ext uri="{FF2B5EF4-FFF2-40B4-BE49-F238E27FC236}">
                <a16:creationId xmlns:a16="http://schemas.microsoft.com/office/drawing/2014/main" id="{F1F5A0D3-D5E7-4F15-A81C-3F3D98F587D3}"/>
              </a:ext>
            </a:extLst>
          </p:cNvPr>
          <p:cNvSpPr/>
          <p:nvPr/>
        </p:nvSpPr>
        <p:spPr>
          <a:xfrm rot="16200000">
            <a:off x="7862277" y="3914047"/>
            <a:ext cx="265227" cy="31622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4" name="Oval 7">
            <a:extLst>
              <a:ext uri="{FF2B5EF4-FFF2-40B4-BE49-F238E27FC236}">
                <a16:creationId xmlns:a16="http://schemas.microsoft.com/office/drawing/2014/main" id="{65542DF4-82BB-45A4-9000-344F0E2563F0}"/>
              </a:ext>
            </a:extLst>
          </p:cNvPr>
          <p:cNvSpPr/>
          <p:nvPr/>
        </p:nvSpPr>
        <p:spPr>
          <a:xfrm>
            <a:off x="7353063" y="5233059"/>
            <a:ext cx="281290" cy="2812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5" name="Round Same Side Corner Rectangle 11">
            <a:extLst>
              <a:ext uri="{FF2B5EF4-FFF2-40B4-BE49-F238E27FC236}">
                <a16:creationId xmlns:a16="http://schemas.microsoft.com/office/drawing/2014/main" id="{2EDDA6E3-B973-4A17-A605-4F527BAA0083}"/>
              </a:ext>
            </a:extLst>
          </p:cNvPr>
          <p:cNvSpPr>
            <a:spLocks noChangeAspect="1"/>
          </p:cNvSpPr>
          <p:nvPr/>
        </p:nvSpPr>
        <p:spPr>
          <a:xfrm rot="9900000">
            <a:off x="4749093" y="2809957"/>
            <a:ext cx="308325" cy="261863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6" name="Rounded Rectangle 27">
            <a:extLst>
              <a:ext uri="{FF2B5EF4-FFF2-40B4-BE49-F238E27FC236}">
                <a16:creationId xmlns:a16="http://schemas.microsoft.com/office/drawing/2014/main" id="{6D94A124-9D25-4AD7-A4C5-4B948E036912}"/>
              </a:ext>
            </a:extLst>
          </p:cNvPr>
          <p:cNvSpPr/>
          <p:nvPr/>
        </p:nvSpPr>
        <p:spPr>
          <a:xfrm>
            <a:off x="5977470" y="2260661"/>
            <a:ext cx="269704" cy="20716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7" name="Donut 24">
            <a:extLst>
              <a:ext uri="{FF2B5EF4-FFF2-40B4-BE49-F238E27FC236}">
                <a16:creationId xmlns:a16="http://schemas.microsoft.com/office/drawing/2014/main" id="{A6FFA040-B9C5-485C-BC8C-98C9C992C56B}"/>
              </a:ext>
            </a:extLst>
          </p:cNvPr>
          <p:cNvSpPr/>
          <p:nvPr/>
        </p:nvSpPr>
        <p:spPr>
          <a:xfrm>
            <a:off x="6105371" y="5759349"/>
            <a:ext cx="307715" cy="31022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8" name="Oval 21">
            <a:extLst>
              <a:ext uri="{FF2B5EF4-FFF2-40B4-BE49-F238E27FC236}">
                <a16:creationId xmlns:a16="http://schemas.microsoft.com/office/drawing/2014/main" id="{8E196FA0-D264-4C69-B916-B81AA40ACC9F}"/>
              </a:ext>
            </a:extLst>
          </p:cNvPr>
          <p:cNvSpPr>
            <a:spLocks noChangeAspect="1"/>
          </p:cNvSpPr>
          <p:nvPr/>
        </p:nvSpPr>
        <p:spPr>
          <a:xfrm>
            <a:off x="4226540" y="4066164"/>
            <a:ext cx="297351" cy="29983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9" name="Rounded Rectangle 7">
            <a:extLst>
              <a:ext uri="{FF2B5EF4-FFF2-40B4-BE49-F238E27FC236}">
                <a16:creationId xmlns:a16="http://schemas.microsoft.com/office/drawing/2014/main" id="{8BA2184A-45EC-4961-91DE-DCB293F8A885}"/>
              </a:ext>
            </a:extLst>
          </p:cNvPr>
          <p:cNvSpPr>
            <a:spLocks noChangeAspect="1"/>
          </p:cNvSpPr>
          <p:nvPr/>
        </p:nvSpPr>
        <p:spPr>
          <a:xfrm>
            <a:off x="7262106" y="2680778"/>
            <a:ext cx="288000" cy="2485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1" name="Rectangle: Rounded Corners 4">
            <a:extLst>
              <a:ext uri="{FF2B5EF4-FFF2-40B4-BE49-F238E27FC236}">
                <a16:creationId xmlns:a16="http://schemas.microsoft.com/office/drawing/2014/main" id="{DFF5B150-2D26-B69C-1D2A-04F59EB7AAB8}"/>
              </a:ext>
            </a:extLst>
          </p:cNvPr>
          <p:cNvSpPr/>
          <p:nvPr/>
        </p:nvSpPr>
        <p:spPr>
          <a:xfrm>
            <a:off x="961219" y="231070"/>
            <a:ext cx="9392176" cy="979496"/>
          </a:xfrm>
          <a:prstGeom prst="roundRect">
            <a:avLst>
              <a:gd name="adj" fmla="val 16239"/>
            </a:avLst>
          </a:prstGeom>
          <a:gradFill flip="none" rotWithShape="1"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3">
                  <a:lumMod val="10000"/>
                  <a:lumOff val="9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fr-FR" sz="3600" b="1" dirty="0">
                <a:solidFill>
                  <a:prstClr val="black"/>
                </a:solidFill>
                <a:cs typeface="Arial" pitchFamily="34" charset="0"/>
              </a:rPr>
              <a:t>Modèles d’estimation</a:t>
            </a:r>
          </a:p>
        </p:txBody>
      </p:sp>
      <p:sp>
        <p:nvSpPr>
          <p:cNvPr id="62" name="TextBox 37">
            <a:extLst>
              <a:ext uri="{FF2B5EF4-FFF2-40B4-BE49-F238E27FC236}">
                <a16:creationId xmlns:a16="http://schemas.microsoft.com/office/drawing/2014/main" id="{AF3BF869-3AE9-4ACB-8DC8-966890CC664A}"/>
              </a:ext>
            </a:extLst>
          </p:cNvPr>
          <p:cNvSpPr txBox="1"/>
          <p:nvPr/>
        </p:nvSpPr>
        <p:spPr>
          <a:xfrm>
            <a:off x="5534059" y="1420248"/>
            <a:ext cx="298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Elastic Net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ea typeface="Arial Unicode MS"/>
              <a:cs typeface="Arial" pitchFamily="34" charset="0"/>
            </a:endParaRPr>
          </a:p>
        </p:txBody>
      </p:sp>
      <p:sp>
        <p:nvSpPr>
          <p:cNvPr id="63" name="TextBox 25">
            <a:extLst>
              <a:ext uri="{FF2B5EF4-FFF2-40B4-BE49-F238E27FC236}">
                <a16:creationId xmlns:a16="http://schemas.microsoft.com/office/drawing/2014/main" id="{271C4198-ED20-4DE2-BCDD-67248769C9DD}"/>
              </a:ext>
            </a:extLst>
          </p:cNvPr>
          <p:cNvSpPr txBox="1"/>
          <p:nvPr/>
        </p:nvSpPr>
        <p:spPr>
          <a:xfrm>
            <a:off x="4515804" y="6382402"/>
            <a:ext cx="36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xgBoost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Regressor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 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ea typeface="Arial Unicode MS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67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2">
            <a:extLst>
              <a:ext uri="{FF2B5EF4-FFF2-40B4-BE49-F238E27FC236}">
                <a16:creationId xmlns:a16="http://schemas.microsoft.com/office/drawing/2014/main" id="{F8AB798E-2931-47E1-98F3-178525F00C23}"/>
              </a:ext>
            </a:extLst>
          </p:cNvPr>
          <p:cNvGrpSpPr/>
          <p:nvPr/>
        </p:nvGrpSpPr>
        <p:grpSpPr>
          <a:xfrm>
            <a:off x="6444942" y="1027332"/>
            <a:ext cx="5235534" cy="4093307"/>
            <a:chOff x="4562475" y="1714499"/>
            <a:chExt cx="5235534" cy="199072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5" name="Rectangle 4">
              <a:extLst>
                <a:ext uri="{FF2B5EF4-FFF2-40B4-BE49-F238E27FC236}">
                  <a16:creationId xmlns:a16="http://schemas.microsoft.com/office/drawing/2014/main" id="{9DBD8868-0108-47E0-9097-0E4D2349E781}"/>
                </a:ext>
              </a:extLst>
            </p:cNvPr>
            <p:cNvSpPr/>
            <p:nvPr/>
          </p:nvSpPr>
          <p:spPr>
            <a:xfrm>
              <a:off x="5867400" y="1716807"/>
              <a:ext cx="3930609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 b="1" dirty="0" err="1">
                  <a:solidFill>
                    <a:schemeClr val="tx1"/>
                  </a:solidFill>
                </a:rPr>
                <a:t>Famara</a:t>
              </a:r>
              <a:r>
                <a:rPr lang="en-US" sz="2800" b="1" dirty="0">
                  <a:solidFill>
                    <a:schemeClr val="tx1"/>
                  </a:solidFill>
                </a:rPr>
                <a:t> SADIO</a:t>
              </a:r>
            </a:p>
          </p:txBody>
        </p:sp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BF9EE7E2-A7E5-4503-B16B-188A4A1D23BC}"/>
                </a:ext>
              </a:extLst>
            </p:cNvPr>
            <p:cNvSpPr/>
            <p:nvPr/>
          </p:nvSpPr>
          <p:spPr>
            <a:xfrm>
              <a:off x="5868142" y="2148855"/>
              <a:ext cx="3888000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Saran NDIAYE</a:t>
              </a:r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17866E36-11E0-4529-BF54-B106E3B00D1E}"/>
                </a:ext>
              </a:extLst>
            </p:cNvPr>
            <p:cNvSpPr/>
            <p:nvPr/>
          </p:nvSpPr>
          <p:spPr>
            <a:xfrm>
              <a:off x="5868142" y="2580903"/>
              <a:ext cx="3888000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 b="1" dirty="0" err="1">
                  <a:solidFill>
                    <a:schemeClr val="tx1"/>
                  </a:solidFill>
                </a:rPr>
                <a:t>Amadou</a:t>
              </a:r>
              <a:r>
                <a:rPr lang="en-US" sz="2800" b="1" dirty="0">
                  <a:solidFill>
                    <a:schemeClr val="tx1"/>
                  </a:solidFill>
                </a:rPr>
                <a:t> YOUM</a:t>
              </a:r>
            </a:p>
          </p:txBody>
        </p:sp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A6B96AD9-E7B4-4EC8-B065-0CA87EE18734}"/>
                </a:ext>
              </a:extLst>
            </p:cNvPr>
            <p:cNvSpPr/>
            <p:nvPr/>
          </p:nvSpPr>
          <p:spPr>
            <a:xfrm>
              <a:off x="5868142" y="3012951"/>
              <a:ext cx="3888000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 b="1" dirty="0" err="1">
                  <a:solidFill>
                    <a:schemeClr val="tx1"/>
                  </a:solidFill>
                </a:rPr>
                <a:t>Yague</a:t>
              </a:r>
              <a:r>
                <a:rPr lang="en-US" sz="2800" b="1" dirty="0">
                  <a:solidFill>
                    <a:schemeClr val="tx1"/>
                  </a:solidFill>
                </a:rPr>
                <a:t> DIOP</a:t>
              </a: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F04543F7-3A1E-4633-A3A4-109BB7D2223D}"/>
                </a:ext>
              </a:extLst>
            </p:cNvPr>
            <p:cNvSpPr/>
            <p:nvPr/>
          </p:nvSpPr>
          <p:spPr>
            <a:xfrm>
              <a:off x="4562475" y="1714499"/>
              <a:ext cx="1304925" cy="1990725"/>
            </a:xfrm>
            <a:custGeom>
              <a:avLst/>
              <a:gdLst>
                <a:gd name="connsiteX0" fmla="*/ 1295400 w 1304925"/>
                <a:gd name="connsiteY0" fmla="*/ 0 h 1981200"/>
                <a:gd name="connsiteX1" fmla="*/ 0 w 1304925"/>
                <a:gd name="connsiteY1" fmla="*/ 1981200 h 1981200"/>
                <a:gd name="connsiteX2" fmla="*/ 1304925 w 1304925"/>
                <a:gd name="connsiteY2" fmla="*/ 342900 h 1981200"/>
                <a:gd name="connsiteX3" fmla="*/ 1295400 w 1304925"/>
                <a:gd name="connsiteY3" fmla="*/ 0 h 1981200"/>
                <a:gd name="connsiteX0" fmla="*/ 1295400 w 1304925"/>
                <a:gd name="connsiteY0" fmla="*/ 0 h 1981200"/>
                <a:gd name="connsiteX1" fmla="*/ 0 w 1304925"/>
                <a:gd name="connsiteY1" fmla="*/ 1981200 h 1981200"/>
                <a:gd name="connsiteX2" fmla="*/ 1304925 w 1304925"/>
                <a:gd name="connsiteY2" fmla="*/ 342900 h 1981200"/>
                <a:gd name="connsiteX3" fmla="*/ 1295400 w 1304925"/>
                <a:gd name="connsiteY3" fmla="*/ 0 h 1981200"/>
                <a:gd name="connsiteX0" fmla="*/ 1304925 w 1304925"/>
                <a:gd name="connsiteY0" fmla="*/ 0 h 1990725"/>
                <a:gd name="connsiteX1" fmla="*/ 0 w 1304925"/>
                <a:gd name="connsiteY1" fmla="*/ 1990725 h 1990725"/>
                <a:gd name="connsiteX2" fmla="*/ 1304925 w 1304925"/>
                <a:gd name="connsiteY2" fmla="*/ 352425 h 1990725"/>
                <a:gd name="connsiteX3" fmla="*/ 1304925 w 1304925"/>
                <a:gd name="connsiteY3" fmla="*/ 0 h 1990725"/>
                <a:gd name="connsiteX0" fmla="*/ 1304925 w 1304925"/>
                <a:gd name="connsiteY0" fmla="*/ 0 h 1990725"/>
                <a:gd name="connsiteX1" fmla="*/ 0 w 1304925"/>
                <a:gd name="connsiteY1" fmla="*/ 1990725 h 1990725"/>
                <a:gd name="connsiteX2" fmla="*/ 1304925 w 1304925"/>
                <a:gd name="connsiteY2" fmla="*/ 358709 h 1990725"/>
                <a:gd name="connsiteX3" fmla="*/ 1304925 w 1304925"/>
                <a:gd name="connsiteY3" fmla="*/ 0 h 199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925" h="1990725">
                  <a:moveTo>
                    <a:pt x="1304925" y="0"/>
                  </a:moveTo>
                  <a:lnTo>
                    <a:pt x="0" y="1990725"/>
                  </a:lnTo>
                  <a:lnTo>
                    <a:pt x="1304925" y="358709"/>
                  </a:lnTo>
                  <a:lnTo>
                    <a:pt x="130492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20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F3AA37C6-B2EB-4A07-8CB2-3337395555AF}"/>
                </a:ext>
              </a:extLst>
            </p:cNvPr>
            <p:cNvSpPr/>
            <p:nvPr/>
          </p:nvSpPr>
          <p:spPr>
            <a:xfrm>
              <a:off x="4562475" y="2152650"/>
              <a:ext cx="1311299" cy="1543050"/>
            </a:xfrm>
            <a:custGeom>
              <a:avLst/>
              <a:gdLst>
                <a:gd name="connsiteX0" fmla="*/ 1295400 w 1304925"/>
                <a:gd name="connsiteY0" fmla="*/ 0 h 1533525"/>
                <a:gd name="connsiteX1" fmla="*/ 0 w 1304925"/>
                <a:gd name="connsiteY1" fmla="*/ 1533525 h 1533525"/>
                <a:gd name="connsiteX2" fmla="*/ 1304925 w 1304925"/>
                <a:gd name="connsiteY2" fmla="*/ 333375 h 1533525"/>
                <a:gd name="connsiteX3" fmla="*/ 1295400 w 1304925"/>
                <a:gd name="connsiteY3" fmla="*/ 0 h 1533525"/>
                <a:gd name="connsiteX0" fmla="*/ 1304925 w 1304925"/>
                <a:gd name="connsiteY0" fmla="*/ 0 h 1543050"/>
                <a:gd name="connsiteX1" fmla="*/ 0 w 1304925"/>
                <a:gd name="connsiteY1" fmla="*/ 1543050 h 1543050"/>
                <a:gd name="connsiteX2" fmla="*/ 1304925 w 1304925"/>
                <a:gd name="connsiteY2" fmla="*/ 342900 h 1543050"/>
                <a:gd name="connsiteX3" fmla="*/ 1304925 w 1304925"/>
                <a:gd name="connsiteY3" fmla="*/ 0 h 1543050"/>
                <a:gd name="connsiteX0" fmla="*/ 1304925 w 1304925"/>
                <a:gd name="connsiteY0" fmla="*/ 0 h 1543050"/>
                <a:gd name="connsiteX1" fmla="*/ 0 w 1304925"/>
                <a:gd name="connsiteY1" fmla="*/ 1543050 h 1543050"/>
                <a:gd name="connsiteX2" fmla="*/ 1301782 w 1304925"/>
                <a:gd name="connsiteY2" fmla="*/ 355469 h 1543050"/>
                <a:gd name="connsiteX3" fmla="*/ 1304925 w 1304925"/>
                <a:gd name="connsiteY3" fmla="*/ 0 h 1543050"/>
                <a:gd name="connsiteX0" fmla="*/ 1304925 w 1311299"/>
                <a:gd name="connsiteY0" fmla="*/ 0 h 1543050"/>
                <a:gd name="connsiteX1" fmla="*/ 0 w 1311299"/>
                <a:gd name="connsiteY1" fmla="*/ 1543050 h 1543050"/>
                <a:gd name="connsiteX2" fmla="*/ 1311209 w 1311299"/>
                <a:gd name="connsiteY2" fmla="*/ 355469 h 1543050"/>
                <a:gd name="connsiteX3" fmla="*/ 1304925 w 1311299"/>
                <a:gd name="connsiteY3" fmla="*/ 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299" h="1543050">
                  <a:moveTo>
                    <a:pt x="1304925" y="0"/>
                  </a:moveTo>
                  <a:lnTo>
                    <a:pt x="0" y="1543050"/>
                  </a:lnTo>
                  <a:lnTo>
                    <a:pt x="1311209" y="355469"/>
                  </a:lnTo>
                  <a:cubicBezTo>
                    <a:pt x="1312257" y="236979"/>
                    <a:pt x="1303877" y="118490"/>
                    <a:pt x="130492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200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32FA1FC-ED86-40F7-9CAD-3EAFC5C259E2}"/>
                </a:ext>
              </a:extLst>
            </p:cNvPr>
            <p:cNvSpPr/>
            <p:nvPr/>
          </p:nvSpPr>
          <p:spPr>
            <a:xfrm>
              <a:off x="4562475" y="2581275"/>
              <a:ext cx="1314450" cy="1123950"/>
            </a:xfrm>
            <a:custGeom>
              <a:avLst/>
              <a:gdLst>
                <a:gd name="connsiteX0" fmla="*/ 1304925 w 1314450"/>
                <a:gd name="connsiteY0" fmla="*/ 0 h 1123950"/>
                <a:gd name="connsiteX1" fmla="*/ 0 w 1314450"/>
                <a:gd name="connsiteY1" fmla="*/ 1123950 h 1123950"/>
                <a:gd name="connsiteX2" fmla="*/ 1314450 w 1314450"/>
                <a:gd name="connsiteY2" fmla="*/ 352425 h 1123950"/>
                <a:gd name="connsiteX3" fmla="*/ 1304925 w 1314450"/>
                <a:gd name="connsiteY3" fmla="*/ 0 h 1123950"/>
                <a:gd name="connsiteX0" fmla="*/ 1304925 w 1314450"/>
                <a:gd name="connsiteY0" fmla="*/ 0 h 1123950"/>
                <a:gd name="connsiteX1" fmla="*/ 0 w 1314450"/>
                <a:gd name="connsiteY1" fmla="*/ 1123950 h 1123950"/>
                <a:gd name="connsiteX2" fmla="*/ 1314450 w 1314450"/>
                <a:gd name="connsiteY2" fmla="*/ 358709 h 1123950"/>
                <a:gd name="connsiteX3" fmla="*/ 1304925 w 1314450"/>
                <a:gd name="connsiteY3" fmla="*/ 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50" h="1123950">
                  <a:moveTo>
                    <a:pt x="1304925" y="0"/>
                  </a:moveTo>
                  <a:lnTo>
                    <a:pt x="0" y="1123950"/>
                  </a:lnTo>
                  <a:lnTo>
                    <a:pt x="1314450" y="358709"/>
                  </a:lnTo>
                  <a:lnTo>
                    <a:pt x="130492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200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8B990AC-6A34-41C3-BC86-548116161F20}"/>
                </a:ext>
              </a:extLst>
            </p:cNvPr>
            <p:cNvSpPr/>
            <p:nvPr/>
          </p:nvSpPr>
          <p:spPr>
            <a:xfrm>
              <a:off x="4562475" y="3013044"/>
              <a:ext cx="1314547" cy="692182"/>
            </a:xfrm>
            <a:custGeom>
              <a:avLst/>
              <a:gdLst>
                <a:gd name="connsiteX0" fmla="*/ 1314450 w 1323975"/>
                <a:gd name="connsiteY0" fmla="*/ 0 h 695325"/>
                <a:gd name="connsiteX1" fmla="*/ 0 w 1323975"/>
                <a:gd name="connsiteY1" fmla="*/ 695325 h 695325"/>
                <a:gd name="connsiteX2" fmla="*/ 1323975 w 1323975"/>
                <a:gd name="connsiteY2" fmla="*/ 342900 h 695325"/>
                <a:gd name="connsiteX3" fmla="*/ 1314450 w 1323975"/>
                <a:gd name="connsiteY3" fmla="*/ 0 h 695325"/>
                <a:gd name="connsiteX0" fmla="*/ 1314450 w 1323975"/>
                <a:gd name="connsiteY0" fmla="*/ 0 h 695325"/>
                <a:gd name="connsiteX1" fmla="*/ 0 w 1323975"/>
                <a:gd name="connsiteY1" fmla="*/ 695325 h 695325"/>
                <a:gd name="connsiteX2" fmla="*/ 1323975 w 1323975"/>
                <a:gd name="connsiteY2" fmla="*/ 371475 h 695325"/>
                <a:gd name="connsiteX3" fmla="*/ 1314450 w 1323975"/>
                <a:gd name="connsiteY3" fmla="*/ 0 h 695325"/>
                <a:gd name="connsiteX0" fmla="*/ 1314450 w 1323975"/>
                <a:gd name="connsiteY0" fmla="*/ 0 h 695325"/>
                <a:gd name="connsiteX1" fmla="*/ 0 w 1323975"/>
                <a:gd name="connsiteY1" fmla="*/ 695325 h 695325"/>
                <a:gd name="connsiteX2" fmla="*/ 1323975 w 1323975"/>
                <a:gd name="connsiteY2" fmla="*/ 304800 h 695325"/>
                <a:gd name="connsiteX3" fmla="*/ 1314450 w 1323975"/>
                <a:gd name="connsiteY3" fmla="*/ 0 h 695325"/>
                <a:gd name="connsiteX0" fmla="*/ 1314450 w 1323975"/>
                <a:gd name="connsiteY0" fmla="*/ 0 h 695325"/>
                <a:gd name="connsiteX1" fmla="*/ 0 w 1323975"/>
                <a:gd name="connsiteY1" fmla="*/ 695325 h 695325"/>
                <a:gd name="connsiteX2" fmla="*/ 1323975 w 1323975"/>
                <a:gd name="connsiteY2" fmla="*/ 352425 h 695325"/>
                <a:gd name="connsiteX3" fmla="*/ 1314450 w 1323975"/>
                <a:gd name="connsiteY3" fmla="*/ 0 h 695325"/>
                <a:gd name="connsiteX0" fmla="*/ 1314450 w 1323975"/>
                <a:gd name="connsiteY0" fmla="*/ 0 h 695325"/>
                <a:gd name="connsiteX1" fmla="*/ 0 w 1323975"/>
                <a:gd name="connsiteY1" fmla="*/ 695325 h 695325"/>
                <a:gd name="connsiteX2" fmla="*/ 1323975 w 1323975"/>
                <a:gd name="connsiteY2" fmla="*/ 361852 h 695325"/>
                <a:gd name="connsiteX3" fmla="*/ 1314450 w 1323975"/>
                <a:gd name="connsiteY3" fmla="*/ 0 h 695325"/>
                <a:gd name="connsiteX0" fmla="*/ 1314450 w 1323975"/>
                <a:gd name="connsiteY0" fmla="*/ 0 h 689040"/>
                <a:gd name="connsiteX1" fmla="*/ 0 w 1323975"/>
                <a:gd name="connsiteY1" fmla="*/ 689040 h 689040"/>
                <a:gd name="connsiteX2" fmla="*/ 1323975 w 1323975"/>
                <a:gd name="connsiteY2" fmla="*/ 355567 h 689040"/>
                <a:gd name="connsiteX3" fmla="*/ 1314450 w 1323975"/>
                <a:gd name="connsiteY3" fmla="*/ 0 h 689040"/>
                <a:gd name="connsiteX0" fmla="*/ 1317592 w 1323975"/>
                <a:gd name="connsiteY0" fmla="*/ 0 h 685898"/>
                <a:gd name="connsiteX1" fmla="*/ 0 w 1323975"/>
                <a:gd name="connsiteY1" fmla="*/ 685898 h 685898"/>
                <a:gd name="connsiteX2" fmla="*/ 1323975 w 1323975"/>
                <a:gd name="connsiteY2" fmla="*/ 352425 h 685898"/>
                <a:gd name="connsiteX3" fmla="*/ 1317592 w 1323975"/>
                <a:gd name="connsiteY3" fmla="*/ 0 h 685898"/>
                <a:gd name="connsiteX0" fmla="*/ 1317592 w 1330259"/>
                <a:gd name="connsiteY0" fmla="*/ 0 h 685898"/>
                <a:gd name="connsiteX1" fmla="*/ 0 w 1330259"/>
                <a:gd name="connsiteY1" fmla="*/ 685898 h 685898"/>
                <a:gd name="connsiteX2" fmla="*/ 1330259 w 1330259"/>
                <a:gd name="connsiteY2" fmla="*/ 346141 h 685898"/>
                <a:gd name="connsiteX3" fmla="*/ 1317592 w 1330259"/>
                <a:gd name="connsiteY3" fmla="*/ 0 h 685898"/>
                <a:gd name="connsiteX0" fmla="*/ 1323877 w 1330259"/>
                <a:gd name="connsiteY0" fmla="*/ 0 h 695325"/>
                <a:gd name="connsiteX1" fmla="*/ 0 w 1330259"/>
                <a:gd name="connsiteY1" fmla="*/ 695325 h 695325"/>
                <a:gd name="connsiteX2" fmla="*/ 1330259 w 1330259"/>
                <a:gd name="connsiteY2" fmla="*/ 355568 h 695325"/>
                <a:gd name="connsiteX3" fmla="*/ 1323877 w 1330259"/>
                <a:gd name="connsiteY3" fmla="*/ 0 h 695325"/>
                <a:gd name="connsiteX0" fmla="*/ 1305023 w 1330259"/>
                <a:gd name="connsiteY0" fmla="*/ 0 h 692182"/>
                <a:gd name="connsiteX1" fmla="*/ 0 w 1330259"/>
                <a:gd name="connsiteY1" fmla="*/ 692182 h 692182"/>
                <a:gd name="connsiteX2" fmla="*/ 1330259 w 1330259"/>
                <a:gd name="connsiteY2" fmla="*/ 352425 h 692182"/>
                <a:gd name="connsiteX3" fmla="*/ 1305023 w 1330259"/>
                <a:gd name="connsiteY3" fmla="*/ 0 h 692182"/>
                <a:gd name="connsiteX0" fmla="*/ 1305023 w 1305023"/>
                <a:gd name="connsiteY0" fmla="*/ 0 h 692182"/>
                <a:gd name="connsiteX1" fmla="*/ 0 w 1305023"/>
                <a:gd name="connsiteY1" fmla="*/ 692182 h 692182"/>
                <a:gd name="connsiteX2" fmla="*/ 1301978 w 1305023"/>
                <a:gd name="connsiteY2" fmla="*/ 355567 h 692182"/>
                <a:gd name="connsiteX3" fmla="*/ 1305023 w 1305023"/>
                <a:gd name="connsiteY3" fmla="*/ 0 h 692182"/>
                <a:gd name="connsiteX0" fmla="*/ 1305023 w 1314547"/>
                <a:gd name="connsiteY0" fmla="*/ 0 h 692182"/>
                <a:gd name="connsiteX1" fmla="*/ 0 w 1314547"/>
                <a:gd name="connsiteY1" fmla="*/ 692182 h 692182"/>
                <a:gd name="connsiteX2" fmla="*/ 1314547 w 1314547"/>
                <a:gd name="connsiteY2" fmla="*/ 355567 h 692182"/>
                <a:gd name="connsiteX3" fmla="*/ 1305023 w 1314547"/>
                <a:gd name="connsiteY3" fmla="*/ 0 h 692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547" h="692182">
                  <a:moveTo>
                    <a:pt x="1305023" y="0"/>
                  </a:moveTo>
                  <a:lnTo>
                    <a:pt x="0" y="692182"/>
                  </a:lnTo>
                  <a:lnTo>
                    <a:pt x="1314547" y="355567"/>
                  </a:lnTo>
                  <a:lnTo>
                    <a:pt x="130502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200" dirty="0"/>
            </a:p>
          </p:txBody>
        </p:sp>
      </p:grpSp>
      <p:sp>
        <p:nvSpPr>
          <p:cNvPr id="23" name="Oval 3">
            <a:extLst>
              <a:ext uri="{FF2B5EF4-FFF2-40B4-BE49-F238E27FC236}">
                <a16:creationId xmlns:a16="http://schemas.microsoft.com/office/drawing/2014/main" id="{668368C0-EEA0-4CC8-AA83-E950E4E3351B}"/>
              </a:ext>
            </a:extLst>
          </p:cNvPr>
          <p:cNvSpPr/>
          <p:nvPr/>
        </p:nvSpPr>
        <p:spPr>
          <a:xfrm>
            <a:off x="3898722" y="4612640"/>
            <a:ext cx="2636308" cy="2336800"/>
          </a:xfrm>
          <a:prstGeom prst="ellipse">
            <a:avLst/>
          </a:prstGeom>
          <a:solidFill>
            <a:schemeClr val="bg1"/>
          </a:solidFill>
          <a:ln w="155575">
            <a:gradFill>
              <a:gsLst>
                <a:gs pos="41000">
                  <a:schemeClr val="accent2"/>
                </a:gs>
                <a:gs pos="60000">
                  <a:schemeClr val="accent4"/>
                </a:gs>
              </a:gsLst>
              <a:lin ang="7800000" scaled="0"/>
            </a:gradFill>
          </a:ln>
          <a:effectLst>
            <a:outerShdw blurRad="101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2000" b="1" dirty="0" err="1">
                <a:solidFill>
                  <a:schemeClr val="tx1"/>
                </a:solidFill>
              </a:rPr>
              <a:t>Exposants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4" name="Google Shape;47;p15"/>
          <p:cNvSpPr txBox="1">
            <a:spLocks/>
          </p:cNvSpPr>
          <p:nvPr/>
        </p:nvSpPr>
        <p:spPr>
          <a:xfrm>
            <a:off x="7598664" y="5027472"/>
            <a:ext cx="3790696" cy="1089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b="1" dirty="0"/>
              <a:t>Teacher: 	      </a:t>
            </a:r>
          </a:p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b="1" dirty="0"/>
              <a:t>Mme DIAW </a:t>
            </a:r>
            <a:r>
              <a:rPr lang="fr-FR" b="1" dirty="0" err="1"/>
              <a:t>Mously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Rounded Corners 4">
            <a:extLst>
              <a:ext uri="{FF2B5EF4-FFF2-40B4-BE49-F238E27FC236}">
                <a16:creationId xmlns:a16="http://schemas.microsoft.com/office/drawing/2014/main" id="{DFF5B150-2D26-B69C-1D2A-04F59EB7AAB8}"/>
              </a:ext>
            </a:extLst>
          </p:cNvPr>
          <p:cNvSpPr/>
          <p:nvPr/>
        </p:nvSpPr>
        <p:spPr>
          <a:xfrm>
            <a:off x="961219" y="231070"/>
            <a:ext cx="9392176" cy="979496"/>
          </a:xfrm>
          <a:prstGeom prst="roundRect">
            <a:avLst>
              <a:gd name="adj" fmla="val 16239"/>
            </a:avLst>
          </a:prstGeom>
          <a:gradFill flip="none" rotWithShape="1"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3">
                  <a:lumMod val="10000"/>
                  <a:lumOff val="9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fr-FR" sz="3600" b="1" dirty="0">
                <a:solidFill>
                  <a:prstClr val="black"/>
                </a:solidFill>
                <a:cs typeface="Arial" pitchFamily="34" charset="0"/>
              </a:rPr>
              <a:t>Evaluation des modèles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5FFC82-43CE-47E5-A781-F8BFA54F9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026" y="1473576"/>
            <a:ext cx="9720470" cy="5003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565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Rounded Corners 4">
            <a:extLst>
              <a:ext uri="{FF2B5EF4-FFF2-40B4-BE49-F238E27FC236}">
                <a16:creationId xmlns:a16="http://schemas.microsoft.com/office/drawing/2014/main" id="{DFF5B150-2D26-B69C-1D2A-04F59EB7AAB8}"/>
              </a:ext>
            </a:extLst>
          </p:cNvPr>
          <p:cNvSpPr/>
          <p:nvPr/>
        </p:nvSpPr>
        <p:spPr>
          <a:xfrm>
            <a:off x="961219" y="231070"/>
            <a:ext cx="9392176" cy="979496"/>
          </a:xfrm>
          <a:prstGeom prst="roundRect">
            <a:avLst>
              <a:gd name="adj" fmla="val 16239"/>
            </a:avLst>
          </a:prstGeom>
          <a:gradFill flip="none" rotWithShape="1"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3">
                  <a:lumMod val="10000"/>
                  <a:lumOff val="9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fr-FR" sz="3600" b="1" dirty="0">
                <a:solidFill>
                  <a:prstClr val="black"/>
                </a:solidFill>
                <a:cs typeface="Arial" pitchFamily="34" charset="0"/>
              </a:rPr>
              <a:t>Choix meilleur modèle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1097315" y="1890720"/>
            <a:ext cx="3127214" cy="73635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2800" b="1" dirty="0">
                <a:solidFill>
                  <a:schemeClr val="tx1"/>
                </a:solidFill>
              </a:rPr>
              <a:t>Avec R² et MSE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014E932-AD04-47B3-AD37-BF4A5EDC8934}"/>
              </a:ext>
            </a:extLst>
          </p:cNvPr>
          <p:cNvSpPr txBox="1"/>
          <p:nvPr/>
        </p:nvSpPr>
        <p:spPr>
          <a:xfrm>
            <a:off x="961219" y="2937973"/>
            <a:ext cx="10380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>
                <a:cs typeface="Arial" pitchFamily="34" charset="0"/>
              </a:rPr>
              <a:t>Le choix du meilleur modèle se fera avec les métriques R² élevé et MSE faible; On voit que, avec les métriques R² et MSE, le modèle Ridge est le meilleur modèle car son R²= 0.77 (le plus élevé) et son MSE= 3.26 qui est le plus faible</a:t>
            </a:r>
          </a:p>
          <a:p>
            <a:pPr algn="just">
              <a:lnSpc>
                <a:spcPct val="150000"/>
              </a:lnSpc>
            </a:pPr>
            <a:r>
              <a:rPr lang="fr-FR" dirty="0">
                <a:cs typeface="Arial" pitchFamily="34" charset="0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946185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Rounded Corners 4">
            <a:extLst>
              <a:ext uri="{FF2B5EF4-FFF2-40B4-BE49-F238E27FC236}">
                <a16:creationId xmlns:a16="http://schemas.microsoft.com/office/drawing/2014/main" id="{DFF5B150-2D26-B69C-1D2A-04F59EB7AAB8}"/>
              </a:ext>
            </a:extLst>
          </p:cNvPr>
          <p:cNvSpPr/>
          <p:nvPr/>
        </p:nvSpPr>
        <p:spPr>
          <a:xfrm>
            <a:off x="961219" y="231070"/>
            <a:ext cx="9392176" cy="979496"/>
          </a:xfrm>
          <a:prstGeom prst="roundRect">
            <a:avLst>
              <a:gd name="adj" fmla="val 16239"/>
            </a:avLst>
          </a:prstGeom>
          <a:gradFill flip="none" rotWithShape="1"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3">
                  <a:lumMod val="10000"/>
                  <a:lumOff val="9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fr-FR" sz="3600" b="1" dirty="0">
                <a:solidFill>
                  <a:prstClr val="black"/>
                </a:solidFill>
                <a:cs typeface="Arial" pitchFamily="34" charset="0"/>
              </a:rPr>
              <a:t>Choix meilleur modèle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01202" y="1442333"/>
            <a:ext cx="4489669" cy="73635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2800" b="1" dirty="0">
                <a:solidFill>
                  <a:schemeClr val="tx1"/>
                </a:solidFill>
              </a:rPr>
              <a:t>Par la validation croisée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014E932-AD04-47B3-AD37-BF4A5EDC8934}"/>
              </a:ext>
            </a:extLst>
          </p:cNvPr>
          <p:cNvSpPr txBox="1"/>
          <p:nvPr/>
        </p:nvSpPr>
        <p:spPr>
          <a:xfrm>
            <a:off x="586881" y="2100713"/>
            <a:ext cx="2888405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>
                <a:cs typeface="Arial" pitchFamily="34" charset="0"/>
              </a:rPr>
              <a:t>Nous avons appliqué la technique de validation croisée à tous les modèles pour sélectionner le meilleur, toujours en utilisant les métriques R² et MSE, mais en moyenne. Et Ridge est toujours le meilleur modèle..  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0B8CC5B0-2ECD-4641-9F5C-8CF023B69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833166"/>
              </p:ext>
            </p:extLst>
          </p:nvPr>
        </p:nvGraphicFramePr>
        <p:xfrm>
          <a:off x="4005071" y="2178690"/>
          <a:ext cx="7664790" cy="4337499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2000707">
                  <a:extLst>
                    <a:ext uri="{9D8B030D-6E8A-4147-A177-3AD203B41FA5}">
                      <a16:colId xmlns:a16="http://schemas.microsoft.com/office/drawing/2014/main" val="3382865684"/>
                    </a:ext>
                  </a:extLst>
                </a:gridCol>
                <a:gridCol w="804518">
                  <a:extLst>
                    <a:ext uri="{9D8B030D-6E8A-4147-A177-3AD203B41FA5}">
                      <a16:colId xmlns:a16="http://schemas.microsoft.com/office/drawing/2014/main" val="3274688682"/>
                    </a:ext>
                  </a:extLst>
                </a:gridCol>
                <a:gridCol w="1472125">
                  <a:extLst>
                    <a:ext uri="{9D8B030D-6E8A-4147-A177-3AD203B41FA5}">
                      <a16:colId xmlns:a16="http://schemas.microsoft.com/office/drawing/2014/main" val="3466681405"/>
                    </a:ext>
                  </a:extLst>
                </a:gridCol>
                <a:gridCol w="1693720">
                  <a:extLst>
                    <a:ext uri="{9D8B030D-6E8A-4147-A177-3AD203B41FA5}">
                      <a16:colId xmlns:a16="http://schemas.microsoft.com/office/drawing/2014/main" val="744812943"/>
                    </a:ext>
                  </a:extLst>
                </a:gridCol>
                <a:gridCol w="1693720">
                  <a:extLst>
                    <a:ext uri="{9D8B030D-6E8A-4147-A177-3AD203B41FA5}">
                      <a16:colId xmlns:a16="http://schemas.microsoft.com/office/drawing/2014/main" val="3733903113"/>
                    </a:ext>
                  </a:extLst>
                </a:gridCol>
              </a:tblGrid>
              <a:tr h="52308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000" dirty="0">
                          <a:effectLst/>
                        </a:rPr>
                        <a:t> 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 dirty="0">
                          <a:effectLst/>
                          <a:highlight>
                            <a:srgbClr val="FFFF00"/>
                          </a:highlight>
                        </a:rPr>
                        <a:t>MSE </a:t>
                      </a:r>
                      <a:r>
                        <a:rPr lang="fr-SN" sz="1100" dirty="0" err="1">
                          <a:effectLst/>
                          <a:highlight>
                            <a:srgbClr val="FFFF00"/>
                          </a:highlight>
                        </a:rPr>
                        <a:t>Mean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 dirty="0">
                          <a:effectLst/>
                          <a:highlight>
                            <a:srgbClr val="FFFF00"/>
                          </a:highlight>
                        </a:rPr>
                        <a:t>MSE Std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 dirty="0">
                          <a:effectLst/>
                          <a:highlight>
                            <a:srgbClr val="FFFF00"/>
                          </a:highlight>
                        </a:rPr>
                        <a:t>R² </a:t>
                      </a:r>
                      <a:r>
                        <a:rPr lang="fr-SN" sz="1100" dirty="0" err="1">
                          <a:effectLst/>
                          <a:highlight>
                            <a:srgbClr val="FFFF00"/>
                          </a:highlight>
                        </a:rPr>
                        <a:t>Mean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 dirty="0">
                          <a:effectLst/>
                          <a:highlight>
                            <a:srgbClr val="FFFF00"/>
                          </a:highlight>
                        </a:rPr>
                        <a:t>R² </a:t>
                      </a:r>
                      <a:r>
                        <a:rPr lang="fr-SN" sz="1100" dirty="0" err="1">
                          <a:effectLst/>
                          <a:highlight>
                            <a:srgbClr val="FFFF00"/>
                          </a:highlight>
                        </a:rPr>
                        <a:t>Std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73529352"/>
                  </a:ext>
                </a:extLst>
              </a:tr>
              <a:tr h="3805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000">
                          <a:effectLst/>
                        </a:rPr>
                        <a:t>Linear Regression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4.401317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 dirty="0">
                          <a:effectLst/>
                        </a:rPr>
                        <a:t>0.758464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0.715503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0.034148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298862634"/>
                  </a:ext>
                </a:extLst>
              </a:tr>
              <a:tr h="3805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000">
                          <a:effectLst/>
                        </a:rPr>
                        <a:t>Ridge Regression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4.400138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0.759833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0.715588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0.034230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83718266"/>
                  </a:ext>
                </a:extLst>
              </a:tr>
              <a:tr h="3805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000">
                          <a:effectLst/>
                        </a:rPr>
                        <a:t>Lasso Regression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5.290746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0.781476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0.657620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0.031627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491602914"/>
                  </a:ext>
                </a:extLst>
              </a:tr>
              <a:tr h="3805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000" dirty="0" err="1">
                          <a:effectLst/>
                        </a:rPr>
                        <a:t>Elastic</a:t>
                      </a:r>
                      <a:r>
                        <a:rPr lang="fr-SN" sz="1000" dirty="0">
                          <a:effectLst/>
                        </a:rPr>
                        <a:t> Net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 dirty="0">
                          <a:effectLst/>
                        </a:rPr>
                        <a:t>5.024878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0.778910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 dirty="0">
                          <a:effectLst/>
                        </a:rPr>
                        <a:t>0.674994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0.032251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881475043"/>
                  </a:ext>
                </a:extLst>
              </a:tr>
              <a:tr h="3805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000">
                          <a:effectLst/>
                        </a:rPr>
                        <a:t>KNeighbors Regressor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9.212776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0.770635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0.401511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0.016753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679241667"/>
                  </a:ext>
                </a:extLst>
              </a:tr>
              <a:tr h="3805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000">
                          <a:effectLst/>
                        </a:rPr>
                        <a:t>Random Forest Regressor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5.945190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0.837027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0.614977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0.034036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293826155"/>
                  </a:ext>
                </a:extLst>
              </a:tr>
              <a:tr h="3805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000" dirty="0" err="1">
                          <a:effectLst/>
                        </a:rPr>
                        <a:t>Bagging</a:t>
                      </a:r>
                      <a:r>
                        <a:rPr lang="fr-SN" sz="1000" dirty="0">
                          <a:effectLst/>
                        </a:rPr>
                        <a:t> </a:t>
                      </a:r>
                      <a:r>
                        <a:rPr lang="fr-SN" sz="1000" dirty="0" err="1">
                          <a:effectLst/>
                        </a:rPr>
                        <a:t>Regressor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6.666605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 dirty="0">
                          <a:effectLst/>
                        </a:rPr>
                        <a:t>0.902787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 dirty="0">
                          <a:effectLst/>
                        </a:rPr>
                        <a:t>0.568177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0.035447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336815011"/>
                  </a:ext>
                </a:extLst>
              </a:tr>
              <a:tr h="3805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000">
                          <a:effectLst/>
                        </a:rPr>
                        <a:t>Gradient Boosting Regressor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5.014745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0.800496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0.675672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0.034296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108028229"/>
                  </a:ext>
                </a:extLst>
              </a:tr>
              <a:tr h="3805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000">
                          <a:effectLst/>
                        </a:rPr>
                        <a:t>xgBoost Regressor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5.844528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0.770487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0.621245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0.032622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063651714"/>
                  </a:ext>
                </a:extLst>
              </a:tr>
              <a:tr h="38962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000">
                          <a:effectLst/>
                        </a:rPr>
                        <a:t>SGD Regressor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4.408514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0.764262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 dirty="0">
                          <a:effectLst/>
                        </a:rPr>
                        <a:t>0.715058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 dirty="0">
                          <a:effectLst/>
                        </a:rPr>
                        <a:t>0.034575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267931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252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Rounded Corners 4">
            <a:extLst>
              <a:ext uri="{FF2B5EF4-FFF2-40B4-BE49-F238E27FC236}">
                <a16:creationId xmlns:a16="http://schemas.microsoft.com/office/drawing/2014/main" id="{DFF5B150-2D26-B69C-1D2A-04F59EB7AAB8}"/>
              </a:ext>
            </a:extLst>
          </p:cNvPr>
          <p:cNvSpPr/>
          <p:nvPr/>
        </p:nvSpPr>
        <p:spPr>
          <a:xfrm>
            <a:off x="961219" y="231070"/>
            <a:ext cx="9392176" cy="979496"/>
          </a:xfrm>
          <a:prstGeom prst="roundRect">
            <a:avLst>
              <a:gd name="adj" fmla="val 16239"/>
            </a:avLst>
          </a:prstGeom>
          <a:gradFill flip="none" rotWithShape="1"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3">
                  <a:lumMod val="10000"/>
                  <a:lumOff val="9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fr-FR" sz="3600" b="1" dirty="0">
                <a:solidFill>
                  <a:prstClr val="black"/>
                </a:solidFill>
                <a:cs typeface="Arial" pitchFamily="34" charset="0"/>
              </a:rPr>
              <a:t>Apprentissage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014E932-AD04-47B3-AD37-BF4A5EDC8934}"/>
              </a:ext>
            </a:extLst>
          </p:cNvPr>
          <p:cNvSpPr txBox="1"/>
          <p:nvPr/>
        </p:nvSpPr>
        <p:spPr>
          <a:xfrm>
            <a:off x="376003" y="1698251"/>
            <a:ext cx="4863509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>
                <a:cs typeface="Arial" pitchFamily="34" charset="0"/>
              </a:rPr>
              <a:t>La courbe d’apprentissage est utilisé en machine Learning pour visualiser l’évolution de la performance d’un modèle à mesure qu’il apprend. Suivre l’évolution de deux métriques pendant l’entrainement.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>
                <a:cs typeface="Arial" pitchFamily="34" charset="0"/>
              </a:rPr>
              <a:t>On constate que les erreurs d'entraînement et de validation sont différents, mais qui tendent à diminuer de manière similaire. Cela indique que le modèle apprend correctement et généralise bien.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94B3697-E30D-48A5-809E-E99BB118F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303" y="1594385"/>
            <a:ext cx="5715001" cy="4614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8174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Rounded Corners 4">
            <a:extLst>
              <a:ext uri="{FF2B5EF4-FFF2-40B4-BE49-F238E27FC236}">
                <a16:creationId xmlns:a16="http://schemas.microsoft.com/office/drawing/2014/main" id="{DFF5B150-2D26-B69C-1D2A-04F59EB7AAB8}"/>
              </a:ext>
            </a:extLst>
          </p:cNvPr>
          <p:cNvSpPr/>
          <p:nvPr/>
        </p:nvSpPr>
        <p:spPr>
          <a:xfrm>
            <a:off x="961219" y="231070"/>
            <a:ext cx="9392176" cy="979496"/>
          </a:xfrm>
          <a:prstGeom prst="roundRect">
            <a:avLst>
              <a:gd name="adj" fmla="val 16239"/>
            </a:avLst>
          </a:prstGeom>
          <a:gradFill flip="none" rotWithShape="1"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3">
                  <a:lumMod val="10000"/>
                  <a:lumOff val="9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fr-FR" sz="3600" b="1" dirty="0">
                <a:solidFill>
                  <a:prstClr val="black"/>
                </a:solidFill>
                <a:cs typeface="Arial" pitchFamily="34" charset="0"/>
              </a:rPr>
              <a:t>Prédiction de la performance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014E932-AD04-47B3-AD37-BF4A5EDC8934}"/>
              </a:ext>
            </a:extLst>
          </p:cNvPr>
          <p:cNvSpPr txBox="1"/>
          <p:nvPr/>
        </p:nvSpPr>
        <p:spPr>
          <a:xfrm>
            <a:off x="293707" y="2521211"/>
            <a:ext cx="48635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>
                <a:cs typeface="Arial" pitchFamily="34" charset="0"/>
              </a:rPr>
              <a:t>La prédiction de la performance de l’Examen pour les valeurs saisies est: 68.96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>
                <a:cs typeface="Arial" pitchFamily="34" charset="0"/>
              </a:rPr>
              <a:t>Donc cet étudiante a une bonne performance qui est au dessus de la performance moyenne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F472996E-C081-468B-944B-0B06ACD3A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574103"/>
              </p:ext>
            </p:extLst>
          </p:nvPr>
        </p:nvGraphicFramePr>
        <p:xfrm>
          <a:off x="5657307" y="1422522"/>
          <a:ext cx="5716577" cy="5117978"/>
        </p:xfrm>
        <a:graphic>
          <a:graphicData uri="http://schemas.openxmlformats.org/drawingml/2006/table">
            <a:tbl>
              <a:tblPr firstRow="1" firstCol="1" bandRow="1"/>
              <a:tblGrid>
                <a:gridCol w="3632922">
                  <a:extLst>
                    <a:ext uri="{9D8B030D-6E8A-4147-A177-3AD203B41FA5}">
                      <a16:colId xmlns:a16="http://schemas.microsoft.com/office/drawing/2014/main" val="1937290849"/>
                    </a:ext>
                  </a:extLst>
                </a:gridCol>
                <a:gridCol w="133541">
                  <a:extLst>
                    <a:ext uri="{9D8B030D-6E8A-4147-A177-3AD203B41FA5}">
                      <a16:colId xmlns:a16="http://schemas.microsoft.com/office/drawing/2014/main" val="52946521"/>
                    </a:ext>
                  </a:extLst>
                </a:gridCol>
                <a:gridCol w="1950114">
                  <a:extLst>
                    <a:ext uri="{9D8B030D-6E8A-4147-A177-3AD203B41FA5}">
                      <a16:colId xmlns:a16="http://schemas.microsoft.com/office/drawing/2014/main" val="3496519675"/>
                    </a:ext>
                  </a:extLst>
                </a:gridCol>
              </a:tblGrid>
              <a:tr h="244032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>
                          <a:effectLst/>
                          <a:highlight>
                            <a:srgbClr val="FFFF00"/>
                          </a:highlight>
                        </a:rPr>
                        <a:t>variables</a:t>
                      </a:r>
                      <a:endParaRPr lang="fr-SN" sz="1600" b="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A5A5A5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S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>
                          <a:effectLst/>
                          <a:highlight>
                            <a:srgbClr val="FFFF00"/>
                          </a:highlight>
                        </a:rPr>
                        <a:t>valeurs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A5A5A5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490276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 err="1">
                          <a:effectLst/>
                        </a:rPr>
                        <a:t>Hours_Studied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18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708828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>
                          <a:effectLst/>
                        </a:rPr>
                        <a:t>Attendance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85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8092411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 err="1">
                          <a:effectLst/>
                        </a:rPr>
                        <a:t>Parental_Involvement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Medium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289134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 err="1">
                          <a:effectLst/>
                        </a:rPr>
                        <a:t>Access_to_Resources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>
                          <a:effectLst/>
                        </a:rPr>
                        <a:t>Yes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844714"/>
                  </a:ext>
                </a:extLst>
              </a:tr>
              <a:tr h="2713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 err="1">
                          <a:effectLst/>
                        </a:rPr>
                        <a:t>Extracurricular_Activities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Yes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869039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 err="1">
                          <a:effectLst/>
                        </a:rPr>
                        <a:t>Sleep_Hours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7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985617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 err="1">
                          <a:effectLst/>
                        </a:rPr>
                        <a:t>Previous_Scores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>
                          <a:effectLst/>
                        </a:rPr>
                        <a:t>80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618556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 err="1">
                          <a:effectLst/>
                        </a:rPr>
                        <a:t>Motivation_Level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High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364045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 err="1">
                          <a:effectLst/>
                        </a:rPr>
                        <a:t>Internet_Access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 err="1">
                          <a:effectLst/>
                        </a:rPr>
                        <a:t>Yes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992210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Tutoring_Sessions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>
                          <a:effectLst/>
                        </a:rPr>
                        <a:t>2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10031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Family_Income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>
                          <a:effectLst/>
                        </a:rPr>
                        <a:t>Medium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415189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 err="1">
                          <a:effectLst/>
                        </a:rPr>
                        <a:t>Teacher_Quality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>
                          <a:effectLst/>
                        </a:rPr>
                        <a:t>Medium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6409096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School_Type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>
                          <a:effectLst/>
                        </a:rPr>
                        <a:t>Public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54976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Peer_Influence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 err="1">
                          <a:effectLst/>
                        </a:rPr>
                        <a:t>Neutral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850170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Physical_Activity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>
                          <a:effectLst/>
                        </a:rPr>
                        <a:t>4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992298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Learning_Disabilities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>
                          <a:effectLst/>
                        </a:rPr>
                        <a:t>No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914324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 err="1">
                          <a:effectLst/>
                        </a:rPr>
                        <a:t>Parental_Education_Level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>
                          <a:effectLst/>
                        </a:rPr>
                        <a:t>High </a:t>
                      </a:r>
                      <a:r>
                        <a:rPr lang="fr-SN" sz="1600" b="0" dirty="0" err="1">
                          <a:effectLst/>
                        </a:rPr>
                        <a:t>School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717461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Distance_from_Home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>
                          <a:effectLst/>
                        </a:rPr>
                        <a:t>Near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258525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Gender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 err="1">
                          <a:effectLst/>
                        </a:rPr>
                        <a:t>Female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065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81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356514"/>
            <a:ext cx="12191999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0"/>
            <a:r>
              <a:rPr lang="en-US" altLang="ko-KR" sz="13800" dirty="0">
                <a:solidFill>
                  <a:schemeClr val="bg1"/>
                </a:solidFill>
                <a:cs typeface="Arial" pitchFamily="34" charset="0"/>
              </a:rPr>
              <a:t>MERCI</a:t>
            </a:r>
            <a:endParaRPr lang="ko-KR" altLang="en-US" sz="13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137971" y="644453"/>
            <a:ext cx="471316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rtl="0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Plan</a:t>
            </a:r>
          </a:p>
        </p:txBody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id="{9057417B-0C81-4DED-A753-2A1EBD9EB5A6}"/>
              </a:ext>
            </a:extLst>
          </p:cNvPr>
          <p:cNvGrpSpPr/>
          <p:nvPr/>
        </p:nvGrpSpPr>
        <p:grpSpPr>
          <a:xfrm>
            <a:off x="5601771" y="138950"/>
            <a:ext cx="6391247" cy="1286087"/>
            <a:chOff x="4780729" y="1350371"/>
            <a:chExt cx="6391247" cy="1286087"/>
          </a:xfrm>
        </p:grpSpPr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E4AC6EFF-A9C3-4CD6-8DD9-E23DB4D3C0FA}"/>
                </a:ext>
              </a:extLst>
            </p:cNvPr>
            <p:cNvSpPr/>
            <p:nvPr/>
          </p:nvSpPr>
          <p:spPr>
            <a:xfrm>
              <a:off x="4780729" y="2051242"/>
              <a:ext cx="6391247" cy="5852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8" name="Arrow: Pentagon 1">
              <a:extLst>
                <a:ext uri="{FF2B5EF4-FFF2-40B4-BE49-F238E27FC236}">
                  <a16:creationId xmlns:a16="http://schemas.microsoft.com/office/drawing/2014/main" id="{C887B8B6-9F10-4776-B189-047B2EB09574}"/>
                </a:ext>
              </a:extLst>
            </p:cNvPr>
            <p:cNvSpPr/>
            <p:nvPr/>
          </p:nvSpPr>
          <p:spPr>
            <a:xfrm>
              <a:off x="5504979" y="1350372"/>
              <a:ext cx="1104522" cy="58847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42A3F7-8C72-41E7-9E8F-B1AE6C0324C4}"/>
                </a:ext>
              </a:extLst>
            </p:cNvPr>
            <p:cNvSpPr txBox="1"/>
            <p:nvPr/>
          </p:nvSpPr>
          <p:spPr>
            <a:xfrm>
              <a:off x="5733304" y="2097425"/>
              <a:ext cx="5230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INTRODUCTION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Parallelogram 7">
              <a:extLst>
                <a:ext uri="{FF2B5EF4-FFF2-40B4-BE49-F238E27FC236}">
                  <a16:creationId xmlns:a16="http://schemas.microsoft.com/office/drawing/2014/main" id="{379169B4-8442-4043-B209-E86947568FE7}"/>
                </a:ext>
              </a:extLst>
            </p:cNvPr>
            <p:cNvSpPr/>
            <p:nvPr/>
          </p:nvSpPr>
          <p:spPr>
            <a:xfrm rot="5400000" flipH="1">
              <a:off x="4504583" y="1626517"/>
              <a:ext cx="1276539" cy="724247"/>
            </a:xfrm>
            <a:prstGeom prst="parallelogram">
              <a:avLst>
                <a:gd name="adj" fmla="val 961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6152D7-152A-4953-A573-B6C808CCB40E}"/>
                </a:ext>
              </a:extLst>
            </p:cNvPr>
            <p:cNvSpPr txBox="1"/>
            <p:nvPr/>
          </p:nvSpPr>
          <p:spPr>
            <a:xfrm>
              <a:off x="5504976" y="1406201"/>
              <a:ext cx="779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90B70BE9-3BBE-4167-A154-D0F4084D2206}"/>
              </a:ext>
            </a:extLst>
          </p:cNvPr>
          <p:cNvGrpSpPr/>
          <p:nvPr/>
        </p:nvGrpSpPr>
        <p:grpSpPr>
          <a:xfrm>
            <a:off x="5601773" y="1605682"/>
            <a:ext cx="6391247" cy="1286087"/>
            <a:chOff x="4780729" y="1350371"/>
            <a:chExt cx="6391247" cy="1286087"/>
          </a:xfrm>
        </p:grpSpPr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2C6160B7-DE89-4075-A5FB-41CFEBD42E0E}"/>
                </a:ext>
              </a:extLst>
            </p:cNvPr>
            <p:cNvSpPr/>
            <p:nvPr/>
          </p:nvSpPr>
          <p:spPr>
            <a:xfrm>
              <a:off x="4780729" y="2051242"/>
              <a:ext cx="6391247" cy="58521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16" name="Arrow: Pentagon 13">
              <a:extLst>
                <a:ext uri="{FF2B5EF4-FFF2-40B4-BE49-F238E27FC236}">
                  <a16:creationId xmlns:a16="http://schemas.microsoft.com/office/drawing/2014/main" id="{D81BB7E6-4690-4CEF-843E-B170D9504343}"/>
                </a:ext>
              </a:extLst>
            </p:cNvPr>
            <p:cNvSpPr/>
            <p:nvPr/>
          </p:nvSpPr>
          <p:spPr>
            <a:xfrm>
              <a:off x="5504979" y="1350372"/>
              <a:ext cx="1104522" cy="588476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F6D8A8-6A0B-464D-89C5-7DE94F240D84}"/>
                </a:ext>
              </a:extLst>
            </p:cNvPr>
            <p:cNvSpPr txBox="1"/>
            <p:nvPr/>
          </p:nvSpPr>
          <p:spPr>
            <a:xfrm>
              <a:off x="5733304" y="2097425"/>
              <a:ext cx="5230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ANALYSE EXPLORATOIRE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Parallelogram 15">
              <a:extLst>
                <a:ext uri="{FF2B5EF4-FFF2-40B4-BE49-F238E27FC236}">
                  <a16:creationId xmlns:a16="http://schemas.microsoft.com/office/drawing/2014/main" id="{5BB17CB3-3D64-4B1A-B71C-75DC2E120B37}"/>
                </a:ext>
              </a:extLst>
            </p:cNvPr>
            <p:cNvSpPr/>
            <p:nvPr/>
          </p:nvSpPr>
          <p:spPr>
            <a:xfrm rot="5400000" flipH="1">
              <a:off x="4504583" y="1626517"/>
              <a:ext cx="1276539" cy="724247"/>
            </a:xfrm>
            <a:prstGeom prst="parallelogram">
              <a:avLst>
                <a:gd name="adj" fmla="val 9619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201999-8A2B-42DA-B749-E60060F91556}"/>
                </a:ext>
              </a:extLst>
            </p:cNvPr>
            <p:cNvSpPr txBox="1"/>
            <p:nvPr/>
          </p:nvSpPr>
          <p:spPr>
            <a:xfrm>
              <a:off x="5504976" y="1406201"/>
              <a:ext cx="779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19">
            <a:extLst>
              <a:ext uri="{FF2B5EF4-FFF2-40B4-BE49-F238E27FC236}">
                <a16:creationId xmlns:a16="http://schemas.microsoft.com/office/drawing/2014/main" id="{BB9902E9-E6FF-4168-BF6A-0C686917E1D2}"/>
              </a:ext>
            </a:extLst>
          </p:cNvPr>
          <p:cNvGrpSpPr/>
          <p:nvPr/>
        </p:nvGrpSpPr>
        <p:grpSpPr>
          <a:xfrm>
            <a:off x="5601772" y="3072414"/>
            <a:ext cx="6391247" cy="1286087"/>
            <a:chOff x="4780729" y="1350371"/>
            <a:chExt cx="6391247" cy="1286087"/>
          </a:xfrm>
        </p:grpSpPr>
        <p:sp>
          <p:nvSpPr>
            <p:cNvPr id="23" name="Rectangle 20">
              <a:extLst>
                <a:ext uri="{FF2B5EF4-FFF2-40B4-BE49-F238E27FC236}">
                  <a16:creationId xmlns:a16="http://schemas.microsoft.com/office/drawing/2014/main" id="{3873F8FD-A95C-4566-9DEF-E80E3C733873}"/>
                </a:ext>
              </a:extLst>
            </p:cNvPr>
            <p:cNvSpPr/>
            <p:nvPr/>
          </p:nvSpPr>
          <p:spPr>
            <a:xfrm>
              <a:off x="4780729" y="2051242"/>
              <a:ext cx="6391247" cy="58521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24" name="Arrow: Pentagon 21">
              <a:extLst>
                <a:ext uri="{FF2B5EF4-FFF2-40B4-BE49-F238E27FC236}">
                  <a16:creationId xmlns:a16="http://schemas.microsoft.com/office/drawing/2014/main" id="{DDC4D8B4-5666-4FEB-86D0-D8401AB3D665}"/>
                </a:ext>
              </a:extLst>
            </p:cNvPr>
            <p:cNvSpPr/>
            <p:nvPr/>
          </p:nvSpPr>
          <p:spPr>
            <a:xfrm>
              <a:off x="5504979" y="1350372"/>
              <a:ext cx="1104522" cy="588476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FD9E3E-20C7-406A-84CE-0B6B0BEA4BA9}"/>
                </a:ext>
              </a:extLst>
            </p:cNvPr>
            <p:cNvSpPr txBox="1"/>
            <p:nvPr/>
          </p:nvSpPr>
          <p:spPr>
            <a:xfrm>
              <a:off x="5733304" y="2097425"/>
              <a:ext cx="5230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PRE-PROCESSING</a:t>
              </a:r>
            </a:p>
          </p:txBody>
        </p:sp>
        <p:sp>
          <p:nvSpPr>
            <p:cNvPr id="26" name="Parallelogram 23">
              <a:extLst>
                <a:ext uri="{FF2B5EF4-FFF2-40B4-BE49-F238E27FC236}">
                  <a16:creationId xmlns:a16="http://schemas.microsoft.com/office/drawing/2014/main" id="{BB492DB5-1FAD-4920-857C-847FB1FE9B14}"/>
                </a:ext>
              </a:extLst>
            </p:cNvPr>
            <p:cNvSpPr/>
            <p:nvPr/>
          </p:nvSpPr>
          <p:spPr>
            <a:xfrm rot="5400000" flipH="1">
              <a:off x="4504583" y="1626517"/>
              <a:ext cx="1276539" cy="724247"/>
            </a:xfrm>
            <a:prstGeom prst="parallelogram">
              <a:avLst>
                <a:gd name="adj" fmla="val 96198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3185C5-8671-404A-AE45-FA643291B9C3}"/>
                </a:ext>
              </a:extLst>
            </p:cNvPr>
            <p:cNvSpPr txBox="1"/>
            <p:nvPr/>
          </p:nvSpPr>
          <p:spPr>
            <a:xfrm>
              <a:off x="5504976" y="1406201"/>
              <a:ext cx="779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7">
            <a:extLst>
              <a:ext uri="{FF2B5EF4-FFF2-40B4-BE49-F238E27FC236}">
                <a16:creationId xmlns:a16="http://schemas.microsoft.com/office/drawing/2014/main" id="{81D92956-D402-42BF-8AB4-E9B9A3FCFCD5}"/>
              </a:ext>
            </a:extLst>
          </p:cNvPr>
          <p:cNvGrpSpPr/>
          <p:nvPr/>
        </p:nvGrpSpPr>
        <p:grpSpPr>
          <a:xfrm>
            <a:off x="5601771" y="4539147"/>
            <a:ext cx="6391247" cy="1286087"/>
            <a:chOff x="4780729" y="1350371"/>
            <a:chExt cx="6391247" cy="1286087"/>
          </a:xfrm>
        </p:grpSpPr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1CFF0094-C299-4EB1-9BE3-FF6518CA2A52}"/>
                </a:ext>
              </a:extLst>
            </p:cNvPr>
            <p:cNvSpPr/>
            <p:nvPr/>
          </p:nvSpPr>
          <p:spPr>
            <a:xfrm>
              <a:off x="4780729" y="2051242"/>
              <a:ext cx="6391247" cy="58521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32" name="Arrow: Pentagon 29">
              <a:extLst>
                <a:ext uri="{FF2B5EF4-FFF2-40B4-BE49-F238E27FC236}">
                  <a16:creationId xmlns:a16="http://schemas.microsoft.com/office/drawing/2014/main" id="{930AA34B-72D5-4833-8797-ED65CD7591EE}"/>
                </a:ext>
              </a:extLst>
            </p:cNvPr>
            <p:cNvSpPr/>
            <p:nvPr/>
          </p:nvSpPr>
          <p:spPr>
            <a:xfrm>
              <a:off x="5504979" y="1350372"/>
              <a:ext cx="1104522" cy="588476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55B0296-DA86-4EB0-B8FD-5977A16F94C1}"/>
                </a:ext>
              </a:extLst>
            </p:cNvPr>
            <p:cNvSpPr txBox="1"/>
            <p:nvPr/>
          </p:nvSpPr>
          <p:spPr>
            <a:xfrm>
              <a:off x="5733304" y="2097425"/>
              <a:ext cx="5230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altLang="ko-KR" sz="2400" b="1" dirty="0">
                  <a:solidFill>
                    <a:schemeClr val="bg1"/>
                  </a:solidFill>
                </a:rPr>
                <a:t>MODELISATION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 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Parallelogram 31">
              <a:extLst>
                <a:ext uri="{FF2B5EF4-FFF2-40B4-BE49-F238E27FC236}">
                  <a16:creationId xmlns:a16="http://schemas.microsoft.com/office/drawing/2014/main" id="{FBE4CEC0-DC67-46F2-8E02-95FD0B74BC26}"/>
                </a:ext>
              </a:extLst>
            </p:cNvPr>
            <p:cNvSpPr/>
            <p:nvPr/>
          </p:nvSpPr>
          <p:spPr>
            <a:xfrm rot="5400000" flipH="1">
              <a:off x="4504583" y="1626517"/>
              <a:ext cx="1276539" cy="724247"/>
            </a:xfrm>
            <a:prstGeom prst="parallelogram">
              <a:avLst>
                <a:gd name="adj" fmla="val 96198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905EADE-A5C0-4F73-90ED-C074B3CB964F}"/>
                </a:ext>
              </a:extLst>
            </p:cNvPr>
            <p:cNvSpPr txBox="1"/>
            <p:nvPr/>
          </p:nvSpPr>
          <p:spPr>
            <a:xfrm>
              <a:off x="5504976" y="1406201"/>
              <a:ext cx="779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80">
            <a:extLst>
              <a:ext uri="{FF2B5EF4-FFF2-40B4-BE49-F238E27FC236}">
                <a16:creationId xmlns:a16="http://schemas.microsoft.com/office/drawing/2014/main" id="{AF185985-3549-4370-ACD6-D9594F3B809C}"/>
              </a:ext>
            </a:extLst>
          </p:cNvPr>
          <p:cNvGrpSpPr/>
          <p:nvPr/>
        </p:nvGrpSpPr>
        <p:grpSpPr>
          <a:xfrm rot="2700000">
            <a:off x="4209475" y="2015779"/>
            <a:ext cx="3801304" cy="3818674"/>
            <a:chOff x="4210307" y="4350053"/>
            <a:chExt cx="1883723" cy="1892332"/>
          </a:xfrm>
        </p:grpSpPr>
        <p:sp>
          <p:nvSpPr>
            <p:cNvPr id="28" name="Freeform: Shape 81">
              <a:extLst>
                <a:ext uri="{FF2B5EF4-FFF2-40B4-BE49-F238E27FC236}">
                  <a16:creationId xmlns:a16="http://schemas.microsoft.com/office/drawing/2014/main" id="{C990187A-E7C5-4000-8C57-93173BCBD4C5}"/>
                </a:ext>
              </a:extLst>
            </p:cNvPr>
            <p:cNvSpPr/>
            <p:nvPr/>
          </p:nvSpPr>
          <p:spPr>
            <a:xfrm>
              <a:off x="4787686" y="5323222"/>
              <a:ext cx="728663" cy="919163"/>
            </a:xfrm>
            <a:custGeom>
              <a:avLst/>
              <a:gdLst>
                <a:gd name="connsiteX0" fmla="*/ 1442196 w 1457325"/>
                <a:gd name="connsiteY0" fmla="*/ 1108358 h 1838325"/>
                <a:gd name="connsiteX1" fmla="*/ 1102154 w 1457325"/>
                <a:gd name="connsiteY1" fmla="*/ 1108358 h 1838325"/>
                <a:gd name="connsiteX2" fmla="*/ 1103106 w 1457325"/>
                <a:gd name="connsiteY2" fmla="*/ 531143 h 1838325"/>
                <a:gd name="connsiteX3" fmla="*/ 1101201 w 1457325"/>
                <a:gd name="connsiteY3" fmla="*/ 364455 h 1838325"/>
                <a:gd name="connsiteX4" fmla="*/ 1095486 w 1457325"/>
                <a:gd name="connsiteY4" fmla="*/ 355883 h 1838325"/>
                <a:gd name="connsiteX5" fmla="*/ 749729 w 1457325"/>
                <a:gd name="connsiteY5" fmla="*/ 9173 h 1838325"/>
                <a:gd name="connsiteX6" fmla="*/ 713534 w 1457325"/>
                <a:gd name="connsiteY6" fmla="*/ 12030 h 1838325"/>
                <a:gd name="connsiteX7" fmla="*/ 507794 w 1457325"/>
                <a:gd name="connsiteY7" fmla="*/ 218723 h 1838325"/>
                <a:gd name="connsiteX8" fmla="*/ 364919 w 1457325"/>
                <a:gd name="connsiteY8" fmla="*/ 365408 h 1838325"/>
                <a:gd name="connsiteX9" fmla="*/ 363014 w 1457325"/>
                <a:gd name="connsiteY9" fmla="*/ 382553 h 1838325"/>
                <a:gd name="connsiteX10" fmla="*/ 363014 w 1457325"/>
                <a:gd name="connsiteY10" fmla="*/ 1109310 h 1838325"/>
                <a:gd name="connsiteX11" fmla="*/ 43926 w 1457325"/>
                <a:gd name="connsiteY11" fmla="*/ 1108358 h 1838325"/>
                <a:gd name="connsiteX12" fmla="*/ 5826 w 1457325"/>
                <a:gd name="connsiteY12" fmla="*/ 1110263 h 1838325"/>
                <a:gd name="connsiteX13" fmla="*/ 8684 w 1457325"/>
                <a:gd name="connsiteY13" fmla="*/ 1123598 h 1838325"/>
                <a:gd name="connsiteX14" fmla="*/ 31544 w 1457325"/>
                <a:gd name="connsiteY14" fmla="*/ 1149316 h 1838325"/>
                <a:gd name="connsiteX15" fmla="*/ 705914 w 1457325"/>
                <a:gd name="connsiteY15" fmla="*/ 1824638 h 1838325"/>
                <a:gd name="connsiteX16" fmla="*/ 760206 w 1457325"/>
                <a:gd name="connsiteY16" fmla="*/ 1824638 h 1838325"/>
                <a:gd name="connsiteX17" fmla="*/ 1434576 w 1457325"/>
                <a:gd name="connsiteY17" fmla="*/ 1149316 h 1838325"/>
                <a:gd name="connsiteX18" fmla="*/ 1457436 w 1457325"/>
                <a:gd name="connsiteY18" fmla="*/ 1123598 h 1838325"/>
                <a:gd name="connsiteX19" fmla="*/ 1457436 w 1457325"/>
                <a:gd name="connsiteY19" fmla="*/ 1123598 h 1838325"/>
                <a:gd name="connsiteX20" fmla="*/ 1457436 w 1457325"/>
                <a:gd name="connsiteY20" fmla="*/ 1123598 h 1838325"/>
                <a:gd name="connsiteX21" fmla="*/ 1442196 w 1457325"/>
                <a:gd name="connsiteY21" fmla="*/ 1108358 h 1838325"/>
                <a:gd name="connsiteX22" fmla="*/ 365871 w 1457325"/>
                <a:gd name="connsiteY22" fmla="*/ 1102643 h 1838325"/>
                <a:gd name="connsiteX23" fmla="*/ 363014 w 1457325"/>
                <a:gd name="connsiteY23" fmla="*/ 1108358 h 1838325"/>
                <a:gd name="connsiteX24" fmla="*/ 363014 w 1457325"/>
                <a:gd name="connsiteY24" fmla="*/ 1108358 h 1838325"/>
                <a:gd name="connsiteX25" fmla="*/ 365871 w 1457325"/>
                <a:gd name="connsiteY25" fmla="*/ 1102643 h 1838325"/>
                <a:gd name="connsiteX26" fmla="*/ 363014 w 1457325"/>
                <a:gd name="connsiteY26" fmla="*/ 1108358 h 1838325"/>
                <a:gd name="connsiteX27" fmla="*/ 363014 w 1457325"/>
                <a:gd name="connsiteY27" fmla="*/ 1108358 h 1838325"/>
                <a:gd name="connsiteX28" fmla="*/ 363014 w 1457325"/>
                <a:gd name="connsiteY28" fmla="*/ 1108358 h 1838325"/>
                <a:gd name="connsiteX29" fmla="*/ 363014 w 1457325"/>
                <a:gd name="connsiteY29" fmla="*/ 1108358 h 1838325"/>
                <a:gd name="connsiteX30" fmla="*/ 363014 w 1457325"/>
                <a:gd name="connsiteY30" fmla="*/ 1108358 h 1838325"/>
                <a:gd name="connsiteX31" fmla="*/ 363014 w 1457325"/>
                <a:gd name="connsiteY31" fmla="*/ 1108358 h 1838325"/>
                <a:gd name="connsiteX32" fmla="*/ 359204 w 1457325"/>
                <a:gd name="connsiteY32" fmla="*/ 1110263 h 1838325"/>
                <a:gd name="connsiteX33" fmla="*/ 363014 w 1457325"/>
                <a:gd name="connsiteY33" fmla="*/ 1108358 h 1838325"/>
                <a:gd name="connsiteX34" fmla="*/ 363014 w 1457325"/>
                <a:gd name="connsiteY34" fmla="*/ 1108358 h 1838325"/>
                <a:gd name="connsiteX35" fmla="*/ 1101201 w 1457325"/>
                <a:gd name="connsiteY35" fmla="*/ 1108358 h 1838325"/>
                <a:gd name="connsiteX36" fmla="*/ 1101201 w 1457325"/>
                <a:gd name="connsiteY36" fmla="*/ 1108358 h 1838325"/>
                <a:gd name="connsiteX37" fmla="*/ 1098344 w 1457325"/>
                <a:gd name="connsiteY37" fmla="*/ 1102643 h 1838325"/>
                <a:gd name="connsiteX38" fmla="*/ 1101201 w 1457325"/>
                <a:gd name="connsiteY38" fmla="*/ 1108358 h 183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57325" h="1838325">
                  <a:moveTo>
                    <a:pt x="1442196" y="1108358"/>
                  </a:moveTo>
                  <a:cubicBezTo>
                    <a:pt x="1328849" y="1107405"/>
                    <a:pt x="1215501" y="1108358"/>
                    <a:pt x="1102154" y="1108358"/>
                  </a:cubicBezTo>
                  <a:cubicBezTo>
                    <a:pt x="1102154" y="915953"/>
                    <a:pt x="1103106" y="723548"/>
                    <a:pt x="1103106" y="531143"/>
                  </a:cubicBezTo>
                  <a:cubicBezTo>
                    <a:pt x="1103106" y="475898"/>
                    <a:pt x="1102154" y="419700"/>
                    <a:pt x="1101201" y="364455"/>
                  </a:cubicBezTo>
                  <a:cubicBezTo>
                    <a:pt x="1099296" y="361598"/>
                    <a:pt x="1098344" y="357788"/>
                    <a:pt x="1095486" y="355883"/>
                  </a:cubicBezTo>
                  <a:cubicBezTo>
                    <a:pt x="980234" y="240630"/>
                    <a:pt x="864029" y="125378"/>
                    <a:pt x="749729" y="9173"/>
                  </a:cubicBezTo>
                  <a:cubicBezTo>
                    <a:pt x="734489" y="-6067"/>
                    <a:pt x="725916" y="-352"/>
                    <a:pt x="713534" y="12030"/>
                  </a:cubicBezTo>
                  <a:cubicBezTo>
                    <a:pt x="644954" y="81563"/>
                    <a:pt x="575421" y="149190"/>
                    <a:pt x="507794" y="218723"/>
                  </a:cubicBezTo>
                  <a:cubicBezTo>
                    <a:pt x="460169" y="267300"/>
                    <a:pt x="408734" y="313020"/>
                    <a:pt x="364919" y="365408"/>
                  </a:cubicBezTo>
                  <a:cubicBezTo>
                    <a:pt x="363966" y="371123"/>
                    <a:pt x="363014" y="376838"/>
                    <a:pt x="363014" y="382553"/>
                  </a:cubicBezTo>
                  <a:cubicBezTo>
                    <a:pt x="363014" y="624488"/>
                    <a:pt x="363014" y="867375"/>
                    <a:pt x="363014" y="1109310"/>
                  </a:cubicBezTo>
                  <a:cubicBezTo>
                    <a:pt x="256334" y="1109310"/>
                    <a:pt x="149654" y="1109310"/>
                    <a:pt x="43926" y="1108358"/>
                  </a:cubicBezTo>
                  <a:cubicBezTo>
                    <a:pt x="31544" y="1108358"/>
                    <a:pt x="17256" y="1105500"/>
                    <a:pt x="5826" y="1110263"/>
                  </a:cubicBezTo>
                  <a:cubicBezTo>
                    <a:pt x="-7509" y="1115025"/>
                    <a:pt x="5826" y="1118835"/>
                    <a:pt x="8684" y="1123598"/>
                  </a:cubicBezTo>
                  <a:cubicBezTo>
                    <a:pt x="16304" y="1132170"/>
                    <a:pt x="22971" y="1141695"/>
                    <a:pt x="31544" y="1149316"/>
                  </a:cubicBezTo>
                  <a:cubicBezTo>
                    <a:pt x="256334" y="1374105"/>
                    <a:pt x="482076" y="1598895"/>
                    <a:pt x="705914" y="1824638"/>
                  </a:cubicBezTo>
                  <a:cubicBezTo>
                    <a:pt x="727821" y="1846545"/>
                    <a:pt x="738299" y="1846545"/>
                    <a:pt x="760206" y="1824638"/>
                  </a:cubicBezTo>
                  <a:cubicBezTo>
                    <a:pt x="984044" y="1598895"/>
                    <a:pt x="1209786" y="1374105"/>
                    <a:pt x="1434576" y="1149316"/>
                  </a:cubicBezTo>
                  <a:cubicBezTo>
                    <a:pt x="1443149" y="1140743"/>
                    <a:pt x="1449816" y="1132170"/>
                    <a:pt x="1457436" y="1123598"/>
                  </a:cubicBezTo>
                  <a:lnTo>
                    <a:pt x="1457436" y="1123598"/>
                  </a:lnTo>
                  <a:lnTo>
                    <a:pt x="1457436" y="1123598"/>
                  </a:lnTo>
                  <a:cubicBezTo>
                    <a:pt x="1475534" y="1095023"/>
                    <a:pt x="1446006" y="1108358"/>
                    <a:pt x="1442196" y="1108358"/>
                  </a:cubicBezTo>
                  <a:close/>
                  <a:moveTo>
                    <a:pt x="365871" y="1102643"/>
                  </a:moveTo>
                  <a:cubicBezTo>
                    <a:pt x="364919" y="1104548"/>
                    <a:pt x="363966" y="1106453"/>
                    <a:pt x="363014" y="1108358"/>
                  </a:cubicBezTo>
                  <a:cubicBezTo>
                    <a:pt x="363014" y="1108358"/>
                    <a:pt x="363014" y="1108358"/>
                    <a:pt x="363014" y="1108358"/>
                  </a:cubicBezTo>
                  <a:cubicBezTo>
                    <a:pt x="363966" y="1106453"/>
                    <a:pt x="364919" y="1104548"/>
                    <a:pt x="365871" y="1102643"/>
                  </a:cubicBezTo>
                  <a:close/>
                  <a:moveTo>
                    <a:pt x="363014" y="1108358"/>
                  </a:moveTo>
                  <a:cubicBezTo>
                    <a:pt x="363014" y="1108358"/>
                    <a:pt x="363014" y="1108358"/>
                    <a:pt x="363014" y="1108358"/>
                  </a:cubicBezTo>
                  <a:cubicBezTo>
                    <a:pt x="363014" y="1108358"/>
                    <a:pt x="363014" y="1108358"/>
                    <a:pt x="363014" y="1108358"/>
                  </a:cubicBezTo>
                  <a:cubicBezTo>
                    <a:pt x="363014" y="1108358"/>
                    <a:pt x="363014" y="1108358"/>
                    <a:pt x="363014" y="1108358"/>
                  </a:cubicBezTo>
                  <a:cubicBezTo>
                    <a:pt x="363014" y="1108358"/>
                    <a:pt x="363014" y="1108358"/>
                    <a:pt x="363014" y="1108358"/>
                  </a:cubicBezTo>
                  <a:close/>
                  <a:moveTo>
                    <a:pt x="363014" y="1108358"/>
                  </a:moveTo>
                  <a:cubicBezTo>
                    <a:pt x="362061" y="1109310"/>
                    <a:pt x="360156" y="1110263"/>
                    <a:pt x="359204" y="1110263"/>
                  </a:cubicBezTo>
                  <a:cubicBezTo>
                    <a:pt x="360156" y="1110263"/>
                    <a:pt x="361109" y="1109310"/>
                    <a:pt x="363014" y="1108358"/>
                  </a:cubicBezTo>
                  <a:cubicBezTo>
                    <a:pt x="363014" y="1108358"/>
                    <a:pt x="363014" y="1108358"/>
                    <a:pt x="363014" y="1108358"/>
                  </a:cubicBezTo>
                  <a:close/>
                  <a:moveTo>
                    <a:pt x="1101201" y="1108358"/>
                  </a:moveTo>
                  <a:cubicBezTo>
                    <a:pt x="1101201" y="1108358"/>
                    <a:pt x="1101201" y="1108358"/>
                    <a:pt x="1101201" y="1108358"/>
                  </a:cubicBezTo>
                  <a:cubicBezTo>
                    <a:pt x="1099296" y="1106453"/>
                    <a:pt x="1098344" y="1104548"/>
                    <a:pt x="1098344" y="1102643"/>
                  </a:cubicBezTo>
                  <a:cubicBezTo>
                    <a:pt x="1099296" y="1104548"/>
                    <a:pt x="1100249" y="1106453"/>
                    <a:pt x="1101201" y="110835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rtl="0"/>
              <a:endParaRPr lang="en-US"/>
            </a:p>
          </p:txBody>
        </p:sp>
        <p:sp>
          <p:nvSpPr>
            <p:cNvPr id="29" name="Freeform: Shape 82">
              <a:extLst>
                <a:ext uri="{FF2B5EF4-FFF2-40B4-BE49-F238E27FC236}">
                  <a16:creationId xmlns:a16="http://schemas.microsoft.com/office/drawing/2014/main" id="{05F9491E-F0E5-4F24-B867-533393347F58}"/>
                </a:ext>
              </a:extLst>
            </p:cNvPr>
            <p:cNvSpPr/>
            <p:nvPr/>
          </p:nvSpPr>
          <p:spPr>
            <a:xfrm>
              <a:off x="4210307" y="4933473"/>
              <a:ext cx="919163" cy="733425"/>
            </a:xfrm>
            <a:custGeom>
              <a:avLst/>
              <a:gdLst>
                <a:gd name="connsiteX0" fmla="*/ 1824477 w 1838325"/>
                <a:gd name="connsiteY0" fmla="*/ 707708 h 1466850"/>
                <a:gd name="connsiteX1" fmla="*/ 1504437 w 1838325"/>
                <a:gd name="connsiteY1" fmla="*/ 387668 h 1466850"/>
                <a:gd name="connsiteX2" fmla="*/ 1443477 w 1838325"/>
                <a:gd name="connsiteY2" fmla="*/ 361950 h 1466850"/>
                <a:gd name="connsiteX3" fmla="*/ 771964 w 1838325"/>
                <a:gd name="connsiteY3" fmla="*/ 362903 h 1466850"/>
                <a:gd name="connsiteX4" fmla="*/ 736722 w 1838325"/>
                <a:gd name="connsiteY4" fmla="*/ 327660 h 1466850"/>
                <a:gd name="connsiteX5" fmla="*/ 736722 w 1838325"/>
                <a:gd name="connsiteY5" fmla="*/ 31433 h 1466850"/>
                <a:gd name="connsiteX6" fmla="*/ 731007 w 1838325"/>
                <a:gd name="connsiteY6" fmla="*/ 0 h 1466850"/>
                <a:gd name="connsiteX7" fmla="*/ 723387 w 1838325"/>
                <a:gd name="connsiteY7" fmla="*/ 5715 h 1466850"/>
                <a:gd name="connsiteX8" fmla="*/ 714814 w 1838325"/>
                <a:gd name="connsiteY8" fmla="*/ 12383 h 1466850"/>
                <a:gd name="connsiteX9" fmla="*/ 10917 w 1838325"/>
                <a:gd name="connsiteY9" fmla="*/ 715328 h 1466850"/>
                <a:gd name="connsiteX10" fmla="*/ 16632 w 1838325"/>
                <a:gd name="connsiteY10" fmla="*/ 758190 h 1466850"/>
                <a:gd name="connsiteX11" fmla="*/ 705289 w 1838325"/>
                <a:gd name="connsiteY11" fmla="*/ 1446848 h 1466850"/>
                <a:gd name="connsiteX12" fmla="*/ 731959 w 1838325"/>
                <a:gd name="connsiteY12" fmla="*/ 1466850 h 1466850"/>
                <a:gd name="connsiteX13" fmla="*/ 735769 w 1838325"/>
                <a:gd name="connsiteY13" fmla="*/ 1429703 h 1466850"/>
                <a:gd name="connsiteX14" fmla="*/ 734817 w 1838325"/>
                <a:gd name="connsiteY14" fmla="*/ 1151573 h 1466850"/>
                <a:gd name="connsiteX15" fmla="*/ 779584 w 1838325"/>
                <a:gd name="connsiteY15" fmla="*/ 1106805 h 1466850"/>
                <a:gd name="connsiteX16" fmla="*/ 1433952 w 1838325"/>
                <a:gd name="connsiteY16" fmla="*/ 1107758 h 1466850"/>
                <a:gd name="connsiteX17" fmla="*/ 1478719 w 1838325"/>
                <a:gd name="connsiteY17" fmla="*/ 1102995 h 1466850"/>
                <a:gd name="connsiteX18" fmla="*/ 1478719 w 1838325"/>
                <a:gd name="connsiteY18" fmla="*/ 1102995 h 1466850"/>
                <a:gd name="connsiteX19" fmla="*/ 1487292 w 1838325"/>
                <a:gd name="connsiteY19" fmla="*/ 1095375 h 1466850"/>
                <a:gd name="connsiteX20" fmla="*/ 1487292 w 1838325"/>
                <a:gd name="connsiteY20" fmla="*/ 1095375 h 1466850"/>
                <a:gd name="connsiteX21" fmla="*/ 1826382 w 1838325"/>
                <a:gd name="connsiteY21" fmla="*/ 760095 h 1466850"/>
                <a:gd name="connsiteX22" fmla="*/ 1824477 w 1838325"/>
                <a:gd name="connsiteY22" fmla="*/ 707708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38325" h="1466850">
                  <a:moveTo>
                    <a:pt x="1824477" y="707708"/>
                  </a:moveTo>
                  <a:cubicBezTo>
                    <a:pt x="1716844" y="601980"/>
                    <a:pt x="1610164" y="495300"/>
                    <a:pt x="1504437" y="387668"/>
                  </a:cubicBezTo>
                  <a:cubicBezTo>
                    <a:pt x="1486339" y="369570"/>
                    <a:pt x="1469194" y="361950"/>
                    <a:pt x="1443477" y="361950"/>
                  </a:cubicBezTo>
                  <a:cubicBezTo>
                    <a:pt x="1219639" y="362903"/>
                    <a:pt x="995802" y="361950"/>
                    <a:pt x="771964" y="362903"/>
                  </a:cubicBezTo>
                  <a:cubicBezTo>
                    <a:pt x="744342" y="362903"/>
                    <a:pt x="735769" y="355283"/>
                    <a:pt x="736722" y="327660"/>
                  </a:cubicBezTo>
                  <a:cubicBezTo>
                    <a:pt x="737674" y="228600"/>
                    <a:pt x="737674" y="130493"/>
                    <a:pt x="736722" y="31433"/>
                  </a:cubicBezTo>
                  <a:cubicBezTo>
                    <a:pt x="736722" y="20955"/>
                    <a:pt x="743389" y="8572"/>
                    <a:pt x="731007" y="0"/>
                  </a:cubicBezTo>
                  <a:cubicBezTo>
                    <a:pt x="728149" y="1905"/>
                    <a:pt x="726244" y="3810"/>
                    <a:pt x="723387" y="5715"/>
                  </a:cubicBezTo>
                  <a:cubicBezTo>
                    <a:pt x="720529" y="7620"/>
                    <a:pt x="717672" y="9525"/>
                    <a:pt x="714814" y="12383"/>
                  </a:cubicBezTo>
                  <a:cubicBezTo>
                    <a:pt x="480499" y="246697"/>
                    <a:pt x="246184" y="481013"/>
                    <a:pt x="10917" y="715328"/>
                  </a:cubicBezTo>
                  <a:cubicBezTo>
                    <a:pt x="-10038" y="736283"/>
                    <a:pt x="3297" y="744855"/>
                    <a:pt x="16632" y="758190"/>
                  </a:cubicBezTo>
                  <a:cubicBezTo>
                    <a:pt x="246184" y="987743"/>
                    <a:pt x="475737" y="1217295"/>
                    <a:pt x="705289" y="1446848"/>
                  </a:cubicBezTo>
                  <a:cubicBezTo>
                    <a:pt x="712909" y="1454468"/>
                    <a:pt x="718624" y="1465898"/>
                    <a:pt x="731959" y="1466850"/>
                  </a:cubicBezTo>
                  <a:cubicBezTo>
                    <a:pt x="739579" y="1454468"/>
                    <a:pt x="735769" y="1442085"/>
                    <a:pt x="735769" y="1429703"/>
                  </a:cubicBezTo>
                  <a:cubicBezTo>
                    <a:pt x="735769" y="1337310"/>
                    <a:pt x="737674" y="1243965"/>
                    <a:pt x="734817" y="1151573"/>
                  </a:cubicBezTo>
                  <a:cubicBezTo>
                    <a:pt x="733864" y="1116330"/>
                    <a:pt x="744342" y="1106805"/>
                    <a:pt x="779584" y="1106805"/>
                  </a:cubicBezTo>
                  <a:cubicBezTo>
                    <a:pt x="997707" y="1108710"/>
                    <a:pt x="1215829" y="1107758"/>
                    <a:pt x="1433952" y="1107758"/>
                  </a:cubicBezTo>
                  <a:cubicBezTo>
                    <a:pt x="1449192" y="1107758"/>
                    <a:pt x="1464432" y="1110615"/>
                    <a:pt x="1478719" y="1102995"/>
                  </a:cubicBezTo>
                  <a:lnTo>
                    <a:pt x="1478719" y="1102995"/>
                  </a:lnTo>
                  <a:cubicBezTo>
                    <a:pt x="1481577" y="1100138"/>
                    <a:pt x="1484434" y="1098233"/>
                    <a:pt x="1487292" y="1095375"/>
                  </a:cubicBezTo>
                  <a:cubicBezTo>
                    <a:pt x="1487292" y="1095375"/>
                    <a:pt x="1487292" y="1095375"/>
                    <a:pt x="1487292" y="1095375"/>
                  </a:cubicBezTo>
                  <a:cubicBezTo>
                    <a:pt x="1599687" y="982980"/>
                    <a:pt x="1712082" y="870585"/>
                    <a:pt x="1826382" y="760095"/>
                  </a:cubicBezTo>
                  <a:cubicBezTo>
                    <a:pt x="1848289" y="737235"/>
                    <a:pt x="1843527" y="726758"/>
                    <a:pt x="1824477" y="70770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rtl="0"/>
              <a:endParaRPr lang="en-US"/>
            </a:p>
          </p:txBody>
        </p:sp>
        <p:sp>
          <p:nvSpPr>
            <p:cNvPr id="30" name="Freeform: Shape 83">
              <a:extLst>
                <a:ext uri="{FF2B5EF4-FFF2-40B4-BE49-F238E27FC236}">
                  <a16:creationId xmlns:a16="http://schemas.microsoft.com/office/drawing/2014/main" id="{F8246544-AACE-4F70-937E-6C5CB6E31E0A}"/>
                </a:ext>
              </a:extLst>
            </p:cNvPr>
            <p:cNvSpPr/>
            <p:nvPr/>
          </p:nvSpPr>
          <p:spPr>
            <a:xfrm>
              <a:off x="5174867" y="4933949"/>
              <a:ext cx="919163" cy="733425"/>
            </a:xfrm>
            <a:custGeom>
              <a:avLst/>
              <a:gdLst>
                <a:gd name="connsiteX0" fmla="*/ 1828932 w 1838325"/>
                <a:gd name="connsiteY0" fmla="*/ 709613 h 1466850"/>
                <a:gd name="connsiteX1" fmla="*/ 1265052 w 1838325"/>
                <a:gd name="connsiteY1" fmla="*/ 146685 h 1466850"/>
                <a:gd name="connsiteX2" fmla="*/ 1121224 w 1838325"/>
                <a:gd name="connsiteY2" fmla="*/ 5715 h 1466850"/>
                <a:gd name="connsiteX3" fmla="*/ 1113604 w 1838325"/>
                <a:gd name="connsiteY3" fmla="*/ 0 h 1466850"/>
                <a:gd name="connsiteX4" fmla="*/ 1107889 w 1838325"/>
                <a:gd name="connsiteY4" fmla="*/ 31432 h 1466850"/>
                <a:gd name="connsiteX5" fmla="*/ 1107889 w 1838325"/>
                <a:gd name="connsiteY5" fmla="*/ 320040 h 1466850"/>
                <a:gd name="connsiteX6" fmla="*/ 1065027 w 1838325"/>
                <a:gd name="connsiteY6" fmla="*/ 362903 h 1466850"/>
                <a:gd name="connsiteX7" fmla="*/ 396372 w 1838325"/>
                <a:gd name="connsiteY7" fmla="*/ 361950 h 1466850"/>
                <a:gd name="connsiteX8" fmla="*/ 351604 w 1838325"/>
                <a:gd name="connsiteY8" fmla="*/ 375285 h 1466850"/>
                <a:gd name="connsiteX9" fmla="*/ 9657 w 1838325"/>
                <a:gd name="connsiteY9" fmla="*/ 717232 h 1466850"/>
                <a:gd name="connsiteX10" fmla="*/ 7752 w 1838325"/>
                <a:gd name="connsiteY10" fmla="*/ 748665 h 1466850"/>
                <a:gd name="connsiteX11" fmla="*/ 356367 w 1838325"/>
                <a:gd name="connsiteY11" fmla="*/ 1094423 h 1466850"/>
                <a:gd name="connsiteX12" fmla="*/ 364939 w 1838325"/>
                <a:gd name="connsiteY12" fmla="*/ 1102043 h 1466850"/>
                <a:gd name="connsiteX13" fmla="*/ 364939 w 1838325"/>
                <a:gd name="connsiteY13" fmla="*/ 1102043 h 1466850"/>
                <a:gd name="connsiteX14" fmla="*/ 409707 w 1838325"/>
                <a:gd name="connsiteY14" fmla="*/ 1106805 h 1466850"/>
                <a:gd name="connsiteX15" fmla="*/ 1066932 w 1838325"/>
                <a:gd name="connsiteY15" fmla="*/ 1105853 h 1466850"/>
                <a:gd name="connsiteX16" fmla="*/ 1107889 w 1838325"/>
                <a:gd name="connsiteY16" fmla="*/ 1146810 h 1466850"/>
                <a:gd name="connsiteX17" fmla="*/ 1107889 w 1838325"/>
                <a:gd name="connsiteY17" fmla="*/ 1431607 h 1466850"/>
                <a:gd name="connsiteX18" fmla="*/ 1115509 w 1838325"/>
                <a:gd name="connsiteY18" fmla="*/ 1467803 h 1466850"/>
                <a:gd name="connsiteX19" fmla="*/ 1128844 w 1838325"/>
                <a:gd name="connsiteY19" fmla="*/ 1455420 h 1466850"/>
                <a:gd name="connsiteX20" fmla="*/ 1832742 w 1838325"/>
                <a:gd name="connsiteY20" fmla="*/ 752475 h 1466850"/>
                <a:gd name="connsiteX21" fmla="*/ 1828932 w 1838325"/>
                <a:gd name="connsiteY21" fmla="*/ 709613 h 1466850"/>
                <a:gd name="connsiteX22" fmla="*/ 1082172 w 1838325"/>
                <a:gd name="connsiteY22" fmla="*/ 1093470 h 1466850"/>
                <a:gd name="connsiteX23" fmla="*/ 1082172 w 1838325"/>
                <a:gd name="connsiteY23" fmla="*/ 1093470 h 1466850"/>
                <a:gd name="connsiteX24" fmla="*/ 1082172 w 1838325"/>
                <a:gd name="connsiteY24" fmla="*/ 1093470 h 1466850"/>
                <a:gd name="connsiteX25" fmla="*/ 1122177 w 1838325"/>
                <a:gd name="connsiteY25" fmla="*/ 328613 h 1466850"/>
                <a:gd name="connsiteX26" fmla="*/ 1122177 w 1838325"/>
                <a:gd name="connsiteY26" fmla="*/ 327660 h 1466850"/>
                <a:gd name="connsiteX27" fmla="*/ 1122177 w 1838325"/>
                <a:gd name="connsiteY27" fmla="*/ 328613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38325" h="1466850">
                  <a:moveTo>
                    <a:pt x="1828932" y="709613"/>
                  </a:moveTo>
                  <a:cubicBezTo>
                    <a:pt x="1641289" y="521970"/>
                    <a:pt x="1453647" y="334328"/>
                    <a:pt x="1265052" y="146685"/>
                  </a:cubicBezTo>
                  <a:cubicBezTo>
                    <a:pt x="1217427" y="99060"/>
                    <a:pt x="1168849" y="52388"/>
                    <a:pt x="1121224" y="5715"/>
                  </a:cubicBezTo>
                  <a:cubicBezTo>
                    <a:pt x="1118367" y="3810"/>
                    <a:pt x="1116462" y="1905"/>
                    <a:pt x="1113604" y="0"/>
                  </a:cubicBezTo>
                  <a:cubicBezTo>
                    <a:pt x="1102174" y="8572"/>
                    <a:pt x="1107889" y="20955"/>
                    <a:pt x="1107889" y="31432"/>
                  </a:cubicBezTo>
                  <a:cubicBezTo>
                    <a:pt x="1106937" y="127635"/>
                    <a:pt x="1105984" y="223838"/>
                    <a:pt x="1107889" y="320040"/>
                  </a:cubicBezTo>
                  <a:cubicBezTo>
                    <a:pt x="1108842" y="354330"/>
                    <a:pt x="1098364" y="362903"/>
                    <a:pt x="1065027" y="362903"/>
                  </a:cubicBezTo>
                  <a:cubicBezTo>
                    <a:pt x="842142" y="360997"/>
                    <a:pt x="619257" y="361950"/>
                    <a:pt x="396372" y="361950"/>
                  </a:cubicBezTo>
                  <a:cubicBezTo>
                    <a:pt x="380179" y="361950"/>
                    <a:pt x="364939" y="360997"/>
                    <a:pt x="351604" y="375285"/>
                  </a:cubicBezTo>
                  <a:cubicBezTo>
                    <a:pt x="238257" y="489585"/>
                    <a:pt x="123957" y="603885"/>
                    <a:pt x="9657" y="717232"/>
                  </a:cubicBezTo>
                  <a:cubicBezTo>
                    <a:pt x="-821" y="727710"/>
                    <a:pt x="-4631" y="736282"/>
                    <a:pt x="7752" y="748665"/>
                  </a:cubicBezTo>
                  <a:cubicBezTo>
                    <a:pt x="123957" y="863918"/>
                    <a:pt x="240162" y="979170"/>
                    <a:pt x="356367" y="1094423"/>
                  </a:cubicBezTo>
                  <a:cubicBezTo>
                    <a:pt x="359224" y="1097280"/>
                    <a:pt x="362082" y="1099185"/>
                    <a:pt x="364939" y="1102043"/>
                  </a:cubicBezTo>
                  <a:cubicBezTo>
                    <a:pt x="364939" y="1102043"/>
                    <a:pt x="364939" y="1102043"/>
                    <a:pt x="364939" y="1102043"/>
                  </a:cubicBezTo>
                  <a:cubicBezTo>
                    <a:pt x="379227" y="1109663"/>
                    <a:pt x="394467" y="1106805"/>
                    <a:pt x="409707" y="1106805"/>
                  </a:cubicBezTo>
                  <a:cubicBezTo>
                    <a:pt x="628782" y="1106805"/>
                    <a:pt x="847857" y="1107757"/>
                    <a:pt x="1066932" y="1105853"/>
                  </a:cubicBezTo>
                  <a:cubicBezTo>
                    <a:pt x="1099317" y="1105853"/>
                    <a:pt x="1108842" y="1115378"/>
                    <a:pt x="1107889" y="1146810"/>
                  </a:cubicBezTo>
                  <a:cubicBezTo>
                    <a:pt x="1105984" y="1242060"/>
                    <a:pt x="1106937" y="1337310"/>
                    <a:pt x="1107889" y="1431607"/>
                  </a:cubicBezTo>
                  <a:cubicBezTo>
                    <a:pt x="1107889" y="1443038"/>
                    <a:pt x="1103127" y="1456373"/>
                    <a:pt x="1115509" y="1467803"/>
                  </a:cubicBezTo>
                  <a:cubicBezTo>
                    <a:pt x="1121224" y="1463040"/>
                    <a:pt x="1125034" y="1459230"/>
                    <a:pt x="1128844" y="1455420"/>
                  </a:cubicBezTo>
                  <a:cubicBezTo>
                    <a:pt x="1363159" y="1221105"/>
                    <a:pt x="1597474" y="985838"/>
                    <a:pt x="1832742" y="752475"/>
                  </a:cubicBezTo>
                  <a:cubicBezTo>
                    <a:pt x="1854649" y="732472"/>
                    <a:pt x="1843219" y="722947"/>
                    <a:pt x="1828932" y="709613"/>
                  </a:cubicBezTo>
                  <a:close/>
                  <a:moveTo>
                    <a:pt x="1082172" y="1093470"/>
                  </a:moveTo>
                  <a:cubicBezTo>
                    <a:pt x="1082172" y="1093470"/>
                    <a:pt x="1082172" y="1093470"/>
                    <a:pt x="1082172" y="1093470"/>
                  </a:cubicBezTo>
                  <a:cubicBezTo>
                    <a:pt x="1082172" y="1092518"/>
                    <a:pt x="1082172" y="1092518"/>
                    <a:pt x="1082172" y="1093470"/>
                  </a:cubicBezTo>
                  <a:close/>
                  <a:moveTo>
                    <a:pt x="1122177" y="328613"/>
                  </a:moveTo>
                  <a:cubicBezTo>
                    <a:pt x="1122177" y="328613"/>
                    <a:pt x="1122177" y="327660"/>
                    <a:pt x="1122177" y="327660"/>
                  </a:cubicBezTo>
                  <a:cubicBezTo>
                    <a:pt x="1124082" y="326707"/>
                    <a:pt x="1123129" y="327660"/>
                    <a:pt x="1122177" y="32861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rtl="0"/>
              <a:endParaRPr lang="en-US"/>
            </a:p>
          </p:txBody>
        </p:sp>
        <p:sp>
          <p:nvSpPr>
            <p:cNvPr id="31" name="Freeform: Shape 85">
              <a:extLst>
                <a:ext uri="{FF2B5EF4-FFF2-40B4-BE49-F238E27FC236}">
                  <a16:creationId xmlns:a16="http://schemas.microsoft.com/office/drawing/2014/main" id="{BF09C99F-77BA-4875-A54E-D30BEC0BD0E6}"/>
                </a:ext>
              </a:extLst>
            </p:cNvPr>
            <p:cNvSpPr/>
            <p:nvPr/>
          </p:nvSpPr>
          <p:spPr>
            <a:xfrm rot="5400000">
              <a:off x="4692587" y="4442922"/>
              <a:ext cx="919163" cy="733425"/>
            </a:xfrm>
            <a:custGeom>
              <a:avLst/>
              <a:gdLst>
                <a:gd name="connsiteX0" fmla="*/ 1824477 w 1838325"/>
                <a:gd name="connsiteY0" fmla="*/ 707708 h 1466850"/>
                <a:gd name="connsiteX1" fmla="*/ 1504437 w 1838325"/>
                <a:gd name="connsiteY1" fmla="*/ 387668 h 1466850"/>
                <a:gd name="connsiteX2" fmla="*/ 1443477 w 1838325"/>
                <a:gd name="connsiteY2" fmla="*/ 361950 h 1466850"/>
                <a:gd name="connsiteX3" fmla="*/ 771964 w 1838325"/>
                <a:gd name="connsiteY3" fmla="*/ 362903 h 1466850"/>
                <a:gd name="connsiteX4" fmla="*/ 736722 w 1838325"/>
                <a:gd name="connsiteY4" fmla="*/ 327660 h 1466850"/>
                <a:gd name="connsiteX5" fmla="*/ 736722 w 1838325"/>
                <a:gd name="connsiteY5" fmla="*/ 31433 h 1466850"/>
                <a:gd name="connsiteX6" fmla="*/ 731007 w 1838325"/>
                <a:gd name="connsiteY6" fmla="*/ 0 h 1466850"/>
                <a:gd name="connsiteX7" fmla="*/ 723387 w 1838325"/>
                <a:gd name="connsiteY7" fmla="*/ 5715 h 1466850"/>
                <a:gd name="connsiteX8" fmla="*/ 714814 w 1838325"/>
                <a:gd name="connsiteY8" fmla="*/ 12383 h 1466850"/>
                <a:gd name="connsiteX9" fmla="*/ 10917 w 1838325"/>
                <a:gd name="connsiteY9" fmla="*/ 715328 h 1466850"/>
                <a:gd name="connsiteX10" fmla="*/ 16632 w 1838325"/>
                <a:gd name="connsiteY10" fmla="*/ 758190 h 1466850"/>
                <a:gd name="connsiteX11" fmla="*/ 705289 w 1838325"/>
                <a:gd name="connsiteY11" fmla="*/ 1446848 h 1466850"/>
                <a:gd name="connsiteX12" fmla="*/ 731959 w 1838325"/>
                <a:gd name="connsiteY12" fmla="*/ 1466850 h 1466850"/>
                <a:gd name="connsiteX13" fmla="*/ 735769 w 1838325"/>
                <a:gd name="connsiteY13" fmla="*/ 1429703 h 1466850"/>
                <a:gd name="connsiteX14" fmla="*/ 734817 w 1838325"/>
                <a:gd name="connsiteY14" fmla="*/ 1151573 h 1466850"/>
                <a:gd name="connsiteX15" fmla="*/ 779584 w 1838325"/>
                <a:gd name="connsiteY15" fmla="*/ 1106805 h 1466850"/>
                <a:gd name="connsiteX16" fmla="*/ 1433952 w 1838325"/>
                <a:gd name="connsiteY16" fmla="*/ 1107758 h 1466850"/>
                <a:gd name="connsiteX17" fmla="*/ 1478719 w 1838325"/>
                <a:gd name="connsiteY17" fmla="*/ 1102995 h 1466850"/>
                <a:gd name="connsiteX18" fmla="*/ 1478719 w 1838325"/>
                <a:gd name="connsiteY18" fmla="*/ 1102995 h 1466850"/>
                <a:gd name="connsiteX19" fmla="*/ 1487292 w 1838325"/>
                <a:gd name="connsiteY19" fmla="*/ 1095375 h 1466850"/>
                <a:gd name="connsiteX20" fmla="*/ 1487292 w 1838325"/>
                <a:gd name="connsiteY20" fmla="*/ 1095375 h 1466850"/>
                <a:gd name="connsiteX21" fmla="*/ 1826382 w 1838325"/>
                <a:gd name="connsiteY21" fmla="*/ 760095 h 1466850"/>
                <a:gd name="connsiteX22" fmla="*/ 1824477 w 1838325"/>
                <a:gd name="connsiteY22" fmla="*/ 707708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38325" h="1466850">
                  <a:moveTo>
                    <a:pt x="1824477" y="707708"/>
                  </a:moveTo>
                  <a:cubicBezTo>
                    <a:pt x="1716844" y="601980"/>
                    <a:pt x="1610164" y="495300"/>
                    <a:pt x="1504437" y="387668"/>
                  </a:cubicBezTo>
                  <a:cubicBezTo>
                    <a:pt x="1486339" y="369570"/>
                    <a:pt x="1469194" y="361950"/>
                    <a:pt x="1443477" y="361950"/>
                  </a:cubicBezTo>
                  <a:cubicBezTo>
                    <a:pt x="1219639" y="362903"/>
                    <a:pt x="995802" y="361950"/>
                    <a:pt x="771964" y="362903"/>
                  </a:cubicBezTo>
                  <a:cubicBezTo>
                    <a:pt x="744342" y="362903"/>
                    <a:pt x="735769" y="355283"/>
                    <a:pt x="736722" y="327660"/>
                  </a:cubicBezTo>
                  <a:cubicBezTo>
                    <a:pt x="737674" y="228600"/>
                    <a:pt x="737674" y="130493"/>
                    <a:pt x="736722" y="31433"/>
                  </a:cubicBezTo>
                  <a:cubicBezTo>
                    <a:pt x="736722" y="20955"/>
                    <a:pt x="743389" y="8572"/>
                    <a:pt x="731007" y="0"/>
                  </a:cubicBezTo>
                  <a:cubicBezTo>
                    <a:pt x="728149" y="1905"/>
                    <a:pt x="726244" y="3810"/>
                    <a:pt x="723387" y="5715"/>
                  </a:cubicBezTo>
                  <a:cubicBezTo>
                    <a:pt x="720529" y="7620"/>
                    <a:pt x="717672" y="9525"/>
                    <a:pt x="714814" y="12383"/>
                  </a:cubicBezTo>
                  <a:cubicBezTo>
                    <a:pt x="480499" y="246697"/>
                    <a:pt x="246184" y="481013"/>
                    <a:pt x="10917" y="715328"/>
                  </a:cubicBezTo>
                  <a:cubicBezTo>
                    <a:pt x="-10038" y="736283"/>
                    <a:pt x="3297" y="744855"/>
                    <a:pt x="16632" y="758190"/>
                  </a:cubicBezTo>
                  <a:cubicBezTo>
                    <a:pt x="246184" y="987743"/>
                    <a:pt x="475737" y="1217295"/>
                    <a:pt x="705289" y="1446848"/>
                  </a:cubicBezTo>
                  <a:cubicBezTo>
                    <a:pt x="712909" y="1454468"/>
                    <a:pt x="718624" y="1465898"/>
                    <a:pt x="731959" y="1466850"/>
                  </a:cubicBezTo>
                  <a:cubicBezTo>
                    <a:pt x="739579" y="1454468"/>
                    <a:pt x="735769" y="1442085"/>
                    <a:pt x="735769" y="1429703"/>
                  </a:cubicBezTo>
                  <a:cubicBezTo>
                    <a:pt x="735769" y="1337310"/>
                    <a:pt x="737674" y="1243965"/>
                    <a:pt x="734817" y="1151573"/>
                  </a:cubicBezTo>
                  <a:cubicBezTo>
                    <a:pt x="733864" y="1116330"/>
                    <a:pt x="744342" y="1106805"/>
                    <a:pt x="779584" y="1106805"/>
                  </a:cubicBezTo>
                  <a:cubicBezTo>
                    <a:pt x="997707" y="1108710"/>
                    <a:pt x="1215829" y="1107758"/>
                    <a:pt x="1433952" y="1107758"/>
                  </a:cubicBezTo>
                  <a:cubicBezTo>
                    <a:pt x="1449192" y="1107758"/>
                    <a:pt x="1464432" y="1110615"/>
                    <a:pt x="1478719" y="1102995"/>
                  </a:cubicBezTo>
                  <a:lnTo>
                    <a:pt x="1478719" y="1102995"/>
                  </a:lnTo>
                  <a:cubicBezTo>
                    <a:pt x="1481577" y="1100138"/>
                    <a:pt x="1484434" y="1098233"/>
                    <a:pt x="1487292" y="1095375"/>
                  </a:cubicBezTo>
                  <a:cubicBezTo>
                    <a:pt x="1487292" y="1095375"/>
                    <a:pt x="1487292" y="1095375"/>
                    <a:pt x="1487292" y="1095375"/>
                  </a:cubicBezTo>
                  <a:cubicBezTo>
                    <a:pt x="1599687" y="982980"/>
                    <a:pt x="1712082" y="870585"/>
                    <a:pt x="1826382" y="760095"/>
                  </a:cubicBezTo>
                  <a:cubicBezTo>
                    <a:pt x="1848289" y="737235"/>
                    <a:pt x="1843527" y="726758"/>
                    <a:pt x="1824477" y="70770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rtl="0"/>
              <a:endParaRPr lang="en-US"/>
            </a:p>
          </p:txBody>
        </p:sp>
      </p:grpSp>
      <p:sp>
        <p:nvSpPr>
          <p:cNvPr id="3" name="Parallelogram 15">
            <a:extLst>
              <a:ext uri="{FF2B5EF4-FFF2-40B4-BE49-F238E27FC236}">
                <a16:creationId xmlns:a16="http://schemas.microsoft.com/office/drawing/2014/main" id="{98B85AED-9421-4A5A-961E-BA987BD194BB}"/>
              </a:ext>
            </a:extLst>
          </p:cNvPr>
          <p:cNvSpPr/>
          <p:nvPr/>
        </p:nvSpPr>
        <p:spPr>
          <a:xfrm flipH="1">
            <a:off x="6921012" y="2746371"/>
            <a:ext cx="400895" cy="400895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sz="1200" dirty="0"/>
          </a:p>
        </p:txBody>
      </p:sp>
      <p:sp>
        <p:nvSpPr>
          <p:cNvPr id="4" name="Rounded Rectangle 10">
            <a:extLst>
              <a:ext uri="{FF2B5EF4-FFF2-40B4-BE49-F238E27FC236}">
                <a16:creationId xmlns:a16="http://schemas.microsoft.com/office/drawing/2014/main" id="{CA98CCB7-BF0F-47EE-BB3A-ABD06AE1B4EC}"/>
              </a:ext>
            </a:extLst>
          </p:cNvPr>
          <p:cNvSpPr/>
          <p:nvPr/>
        </p:nvSpPr>
        <p:spPr>
          <a:xfrm>
            <a:off x="6921012" y="4707671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sz="1200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F9C19FA5-06E1-46CF-99ED-8411498A47F6}"/>
              </a:ext>
            </a:extLst>
          </p:cNvPr>
          <p:cNvSpPr/>
          <p:nvPr/>
        </p:nvSpPr>
        <p:spPr>
          <a:xfrm rot="2700000">
            <a:off x="5006487" y="274083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sz="1200" dirty="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447F677C-B159-4BB9-91A1-4BC8B1003A8F}"/>
              </a:ext>
            </a:extLst>
          </p:cNvPr>
          <p:cNvSpPr/>
          <p:nvPr/>
        </p:nvSpPr>
        <p:spPr>
          <a:xfrm>
            <a:off x="4970986" y="4707671"/>
            <a:ext cx="379532" cy="35527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5858960-1B85-4640-AAF4-8BA8A8E02520}"/>
              </a:ext>
            </a:extLst>
          </p:cNvPr>
          <p:cNvGrpSpPr/>
          <p:nvPr/>
        </p:nvGrpSpPr>
        <p:grpSpPr>
          <a:xfrm>
            <a:off x="828218" y="2246724"/>
            <a:ext cx="10556145" cy="3356983"/>
            <a:chOff x="778850" y="2377063"/>
            <a:chExt cx="10556145" cy="33569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BDBCA0-3BED-42E5-BFC2-DDA515153A0D}"/>
                </a:ext>
              </a:extLst>
            </p:cNvPr>
            <p:cNvSpPr txBox="1"/>
            <p:nvPr/>
          </p:nvSpPr>
          <p:spPr>
            <a:xfrm>
              <a:off x="779656" y="4133409"/>
              <a:ext cx="340681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 Machine Learning  un outil puissant pour analyser de manière approfondie les facteurs qui influencent les résultats scolaires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187E15-69FF-4FC0-AB6A-1EC44739E7A7}"/>
                </a:ext>
              </a:extLst>
            </p:cNvPr>
            <p:cNvSpPr txBox="1"/>
            <p:nvPr/>
          </p:nvSpPr>
          <p:spPr>
            <a:xfrm>
              <a:off x="778850" y="2377063"/>
              <a:ext cx="35121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 prédiction de la performance académique des étudiants est un enjeu majeur dans le domaine de l'éducation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8C827C-B50F-40F8-A052-D686765B7C1C}"/>
                </a:ext>
              </a:extLst>
            </p:cNvPr>
            <p:cNvSpPr txBox="1"/>
            <p:nvPr/>
          </p:nvSpPr>
          <p:spPr>
            <a:xfrm flipH="1">
              <a:off x="7888781" y="4256718"/>
              <a:ext cx="344621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 présent projet, intitulé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Student Performance Factors</a:t>
              </a:r>
              <a:r>
                <a:rPr lang="fr-F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s'inscrit dans le cadre d'un cas pratique réalisé pour le cours de Machine Learning.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2149AB-09CA-4A2A-BBF4-B7C69E7F2164}"/>
                </a:ext>
              </a:extLst>
            </p:cNvPr>
            <p:cNvSpPr txBox="1"/>
            <p:nvPr/>
          </p:nvSpPr>
          <p:spPr>
            <a:xfrm flipH="1">
              <a:off x="7914859" y="2377063"/>
              <a:ext cx="339974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rtl="0"/>
              <a:r>
                <a:rPr lang="fr-F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L’analyse des facteurs d’influence permet un ciblage des programmes d’intervention pour améliorer les performances scolaires</a:t>
              </a:r>
            </a:p>
          </p:txBody>
        </p:sp>
      </p:grpSp>
      <p:sp>
        <p:nvSpPr>
          <p:cNvPr id="40" name="Rectangle 8">
            <a:extLst>
              <a:ext uri="{FF2B5EF4-FFF2-40B4-BE49-F238E27FC236}">
                <a16:creationId xmlns:a16="http://schemas.microsoft.com/office/drawing/2014/main" id="{E4AC6EFF-A9C3-4CD6-8DD9-E23DB4D3C0FA}"/>
              </a:ext>
            </a:extLst>
          </p:cNvPr>
          <p:cNvSpPr/>
          <p:nvPr/>
        </p:nvSpPr>
        <p:spPr>
          <a:xfrm>
            <a:off x="1344731" y="666138"/>
            <a:ext cx="6391247" cy="5852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1" name="TextBox 12">
            <a:extLst>
              <a:ext uri="{FF2B5EF4-FFF2-40B4-BE49-F238E27FC236}">
                <a16:creationId xmlns:a16="http://schemas.microsoft.com/office/drawing/2014/main" id="{5442A3F7-8C72-41E7-9E8F-B1AE6C0324C4}"/>
              </a:ext>
            </a:extLst>
          </p:cNvPr>
          <p:cNvSpPr txBox="1"/>
          <p:nvPr/>
        </p:nvSpPr>
        <p:spPr>
          <a:xfrm>
            <a:off x="2297306" y="712321"/>
            <a:ext cx="5230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INTRODUCTION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2" name="Parallelogram 7">
            <a:extLst>
              <a:ext uri="{FF2B5EF4-FFF2-40B4-BE49-F238E27FC236}">
                <a16:creationId xmlns:a16="http://schemas.microsoft.com/office/drawing/2014/main" id="{379169B4-8442-4043-B209-E86947568FE7}"/>
              </a:ext>
            </a:extLst>
          </p:cNvPr>
          <p:cNvSpPr/>
          <p:nvPr/>
        </p:nvSpPr>
        <p:spPr>
          <a:xfrm rot="5400000" flipH="1">
            <a:off x="1068585" y="241413"/>
            <a:ext cx="1276539" cy="724247"/>
          </a:xfrm>
          <a:prstGeom prst="parallelogram">
            <a:avLst>
              <a:gd name="adj" fmla="val 961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rtl="0"/>
            <a:r>
              <a:rPr lang="en-US" sz="2400" b="1" dirty="0"/>
              <a:t>1</a:t>
            </a:r>
          </a:p>
        </p:txBody>
      </p:sp>
      <p:sp>
        <p:nvSpPr>
          <p:cNvPr id="43" name="TextBox 10">
            <a:extLst>
              <a:ext uri="{FF2B5EF4-FFF2-40B4-BE49-F238E27FC236}">
                <a16:creationId xmlns:a16="http://schemas.microsoft.com/office/drawing/2014/main" id="{B46152D7-152A-4953-A573-B6C808CCB40E}"/>
              </a:ext>
            </a:extLst>
          </p:cNvPr>
          <p:cNvSpPr txBox="1"/>
          <p:nvPr/>
        </p:nvSpPr>
        <p:spPr>
          <a:xfrm>
            <a:off x="6326018" y="194780"/>
            <a:ext cx="77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80">
            <a:extLst>
              <a:ext uri="{FF2B5EF4-FFF2-40B4-BE49-F238E27FC236}">
                <a16:creationId xmlns:a16="http://schemas.microsoft.com/office/drawing/2014/main" id="{AF185985-3549-4370-ACD6-D9594F3B809C}"/>
              </a:ext>
            </a:extLst>
          </p:cNvPr>
          <p:cNvGrpSpPr/>
          <p:nvPr/>
        </p:nvGrpSpPr>
        <p:grpSpPr>
          <a:xfrm rot="2700000">
            <a:off x="4209475" y="2015779"/>
            <a:ext cx="3801304" cy="3818674"/>
            <a:chOff x="4210307" y="4350053"/>
            <a:chExt cx="1883723" cy="1892332"/>
          </a:xfrm>
        </p:grpSpPr>
        <p:sp>
          <p:nvSpPr>
            <p:cNvPr id="28" name="Freeform: Shape 81">
              <a:extLst>
                <a:ext uri="{FF2B5EF4-FFF2-40B4-BE49-F238E27FC236}">
                  <a16:creationId xmlns:a16="http://schemas.microsoft.com/office/drawing/2014/main" id="{C990187A-E7C5-4000-8C57-93173BCBD4C5}"/>
                </a:ext>
              </a:extLst>
            </p:cNvPr>
            <p:cNvSpPr/>
            <p:nvPr/>
          </p:nvSpPr>
          <p:spPr>
            <a:xfrm>
              <a:off x="4787686" y="5323222"/>
              <a:ext cx="728663" cy="919163"/>
            </a:xfrm>
            <a:custGeom>
              <a:avLst/>
              <a:gdLst>
                <a:gd name="connsiteX0" fmla="*/ 1442196 w 1457325"/>
                <a:gd name="connsiteY0" fmla="*/ 1108358 h 1838325"/>
                <a:gd name="connsiteX1" fmla="*/ 1102154 w 1457325"/>
                <a:gd name="connsiteY1" fmla="*/ 1108358 h 1838325"/>
                <a:gd name="connsiteX2" fmla="*/ 1103106 w 1457325"/>
                <a:gd name="connsiteY2" fmla="*/ 531143 h 1838325"/>
                <a:gd name="connsiteX3" fmla="*/ 1101201 w 1457325"/>
                <a:gd name="connsiteY3" fmla="*/ 364455 h 1838325"/>
                <a:gd name="connsiteX4" fmla="*/ 1095486 w 1457325"/>
                <a:gd name="connsiteY4" fmla="*/ 355883 h 1838325"/>
                <a:gd name="connsiteX5" fmla="*/ 749729 w 1457325"/>
                <a:gd name="connsiteY5" fmla="*/ 9173 h 1838325"/>
                <a:gd name="connsiteX6" fmla="*/ 713534 w 1457325"/>
                <a:gd name="connsiteY6" fmla="*/ 12030 h 1838325"/>
                <a:gd name="connsiteX7" fmla="*/ 507794 w 1457325"/>
                <a:gd name="connsiteY7" fmla="*/ 218723 h 1838325"/>
                <a:gd name="connsiteX8" fmla="*/ 364919 w 1457325"/>
                <a:gd name="connsiteY8" fmla="*/ 365408 h 1838325"/>
                <a:gd name="connsiteX9" fmla="*/ 363014 w 1457325"/>
                <a:gd name="connsiteY9" fmla="*/ 382553 h 1838325"/>
                <a:gd name="connsiteX10" fmla="*/ 363014 w 1457325"/>
                <a:gd name="connsiteY10" fmla="*/ 1109310 h 1838325"/>
                <a:gd name="connsiteX11" fmla="*/ 43926 w 1457325"/>
                <a:gd name="connsiteY11" fmla="*/ 1108358 h 1838325"/>
                <a:gd name="connsiteX12" fmla="*/ 5826 w 1457325"/>
                <a:gd name="connsiteY12" fmla="*/ 1110263 h 1838325"/>
                <a:gd name="connsiteX13" fmla="*/ 8684 w 1457325"/>
                <a:gd name="connsiteY13" fmla="*/ 1123598 h 1838325"/>
                <a:gd name="connsiteX14" fmla="*/ 31544 w 1457325"/>
                <a:gd name="connsiteY14" fmla="*/ 1149316 h 1838325"/>
                <a:gd name="connsiteX15" fmla="*/ 705914 w 1457325"/>
                <a:gd name="connsiteY15" fmla="*/ 1824638 h 1838325"/>
                <a:gd name="connsiteX16" fmla="*/ 760206 w 1457325"/>
                <a:gd name="connsiteY16" fmla="*/ 1824638 h 1838325"/>
                <a:gd name="connsiteX17" fmla="*/ 1434576 w 1457325"/>
                <a:gd name="connsiteY17" fmla="*/ 1149316 h 1838325"/>
                <a:gd name="connsiteX18" fmla="*/ 1457436 w 1457325"/>
                <a:gd name="connsiteY18" fmla="*/ 1123598 h 1838325"/>
                <a:gd name="connsiteX19" fmla="*/ 1457436 w 1457325"/>
                <a:gd name="connsiteY19" fmla="*/ 1123598 h 1838325"/>
                <a:gd name="connsiteX20" fmla="*/ 1457436 w 1457325"/>
                <a:gd name="connsiteY20" fmla="*/ 1123598 h 1838325"/>
                <a:gd name="connsiteX21" fmla="*/ 1442196 w 1457325"/>
                <a:gd name="connsiteY21" fmla="*/ 1108358 h 1838325"/>
                <a:gd name="connsiteX22" fmla="*/ 365871 w 1457325"/>
                <a:gd name="connsiteY22" fmla="*/ 1102643 h 1838325"/>
                <a:gd name="connsiteX23" fmla="*/ 363014 w 1457325"/>
                <a:gd name="connsiteY23" fmla="*/ 1108358 h 1838325"/>
                <a:gd name="connsiteX24" fmla="*/ 363014 w 1457325"/>
                <a:gd name="connsiteY24" fmla="*/ 1108358 h 1838325"/>
                <a:gd name="connsiteX25" fmla="*/ 365871 w 1457325"/>
                <a:gd name="connsiteY25" fmla="*/ 1102643 h 1838325"/>
                <a:gd name="connsiteX26" fmla="*/ 363014 w 1457325"/>
                <a:gd name="connsiteY26" fmla="*/ 1108358 h 1838325"/>
                <a:gd name="connsiteX27" fmla="*/ 363014 w 1457325"/>
                <a:gd name="connsiteY27" fmla="*/ 1108358 h 1838325"/>
                <a:gd name="connsiteX28" fmla="*/ 363014 w 1457325"/>
                <a:gd name="connsiteY28" fmla="*/ 1108358 h 1838325"/>
                <a:gd name="connsiteX29" fmla="*/ 363014 w 1457325"/>
                <a:gd name="connsiteY29" fmla="*/ 1108358 h 1838325"/>
                <a:gd name="connsiteX30" fmla="*/ 363014 w 1457325"/>
                <a:gd name="connsiteY30" fmla="*/ 1108358 h 1838325"/>
                <a:gd name="connsiteX31" fmla="*/ 363014 w 1457325"/>
                <a:gd name="connsiteY31" fmla="*/ 1108358 h 1838325"/>
                <a:gd name="connsiteX32" fmla="*/ 359204 w 1457325"/>
                <a:gd name="connsiteY32" fmla="*/ 1110263 h 1838325"/>
                <a:gd name="connsiteX33" fmla="*/ 363014 w 1457325"/>
                <a:gd name="connsiteY33" fmla="*/ 1108358 h 1838325"/>
                <a:gd name="connsiteX34" fmla="*/ 363014 w 1457325"/>
                <a:gd name="connsiteY34" fmla="*/ 1108358 h 1838325"/>
                <a:gd name="connsiteX35" fmla="*/ 1101201 w 1457325"/>
                <a:gd name="connsiteY35" fmla="*/ 1108358 h 1838325"/>
                <a:gd name="connsiteX36" fmla="*/ 1101201 w 1457325"/>
                <a:gd name="connsiteY36" fmla="*/ 1108358 h 1838325"/>
                <a:gd name="connsiteX37" fmla="*/ 1098344 w 1457325"/>
                <a:gd name="connsiteY37" fmla="*/ 1102643 h 1838325"/>
                <a:gd name="connsiteX38" fmla="*/ 1101201 w 1457325"/>
                <a:gd name="connsiteY38" fmla="*/ 1108358 h 183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57325" h="1838325">
                  <a:moveTo>
                    <a:pt x="1442196" y="1108358"/>
                  </a:moveTo>
                  <a:cubicBezTo>
                    <a:pt x="1328849" y="1107405"/>
                    <a:pt x="1215501" y="1108358"/>
                    <a:pt x="1102154" y="1108358"/>
                  </a:cubicBezTo>
                  <a:cubicBezTo>
                    <a:pt x="1102154" y="915953"/>
                    <a:pt x="1103106" y="723548"/>
                    <a:pt x="1103106" y="531143"/>
                  </a:cubicBezTo>
                  <a:cubicBezTo>
                    <a:pt x="1103106" y="475898"/>
                    <a:pt x="1102154" y="419700"/>
                    <a:pt x="1101201" y="364455"/>
                  </a:cubicBezTo>
                  <a:cubicBezTo>
                    <a:pt x="1099296" y="361598"/>
                    <a:pt x="1098344" y="357788"/>
                    <a:pt x="1095486" y="355883"/>
                  </a:cubicBezTo>
                  <a:cubicBezTo>
                    <a:pt x="980234" y="240630"/>
                    <a:pt x="864029" y="125378"/>
                    <a:pt x="749729" y="9173"/>
                  </a:cubicBezTo>
                  <a:cubicBezTo>
                    <a:pt x="734489" y="-6067"/>
                    <a:pt x="725916" y="-352"/>
                    <a:pt x="713534" y="12030"/>
                  </a:cubicBezTo>
                  <a:cubicBezTo>
                    <a:pt x="644954" y="81563"/>
                    <a:pt x="575421" y="149190"/>
                    <a:pt x="507794" y="218723"/>
                  </a:cubicBezTo>
                  <a:cubicBezTo>
                    <a:pt x="460169" y="267300"/>
                    <a:pt x="408734" y="313020"/>
                    <a:pt x="364919" y="365408"/>
                  </a:cubicBezTo>
                  <a:cubicBezTo>
                    <a:pt x="363966" y="371123"/>
                    <a:pt x="363014" y="376838"/>
                    <a:pt x="363014" y="382553"/>
                  </a:cubicBezTo>
                  <a:cubicBezTo>
                    <a:pt x="363014" y="624488"/>
                    <a:pt x="363014" y="867375"/>
                    <a:pt x="363014" y="1109310"/>
                  </a:cubicBezTo>
                  <a:cubicBezTo>
                    <a:pt x="256334" y="1109310"/>
                    <a:pt x="149654" y="1109310"/>
                    <a:pt x="43926" y="1108358"/>
                  </a:cubicBezTo>
                  <a:cubicBezTo>
                    <a:pt x="31544" y="1108358"/>
                    <a:pt x="17256" y="1105500"/>
                    <a:pt x="5826" y="1110263"/>
                  </a:cubicBezTo>
                  <a:cubicBezTo>
                    <a:pt x="-7509" y="1115025"/>
                    <a:pt x="5826" y="1118835"/>
                    <a:pt x="8684" y="1123598"/>
                  </a:cubicBezTo>
                  <a:cubicBezTo>
                    <a:pt x="16304" y="1132170"/>
                    <a:pt x="22971" y="1141695"/>
                    <a:pt x="31544" y="1149316"/>
                  </a:cubicBezTo>
                  <a:cubicBezTo>
                    <a:pt x="256334" y="1374105"/>
                    <a:pt x="482076" y="1598895"/>
                    <a:pt x="705914" y="1824638"/>
                  </a:cubicBezTo>
                  <a:cubicBezTo>
                    <a:pt x="727821" y="1846545"/>
                    <a:pt x="738299" y="1846545"/>
                    <a:pt x="760206" y="1824638"/>
                  </a:cubicBezTo>
                  <a:cubicBezTo>
                    <a:pt x="984044" y="1598895"/>
                    <a:pt x="1209786" y="1374105"/>
                    <a:pt x="1434576" y="1149316"/>
                  </a:cubicBezTo>
                  <a:cubicBezTo>
                    <a:pt x="1443149" y="1140743"/>
                    <a:pt x="1449816" y="1132170"/>
                    <a:pt x="1457436" y="1123598"/>
                  </a:cubicBezTo>
                  <a:lnTo>
                    <a:pt x="1457436" y="1123598"/>
                  </a:lnTo>
                  <a:lnTo>
                    <a:pt x="1457436" y="1123598"/>
                  </a:lnTo>
                  <a:cubicBezTo>
                    <a:pt x="1475534" y="1095023"/>
                    <a:pt x="1446006" y="1108358"/>
                    <a:pt x="1442196" y="1108358"/>
                  </a:cubicBezTo>
                  <a:close/>
                  <a:moveTo>
                    <a:pt x="365871" y="1102643"/>
                  </a:moveTo>
                  <a:cubicBezTo>
                    <a:pt x="364919" y="1104548"/>
                    <a:pt x="363966" y="1106453"/>
                    <a:pt x="363014" y="1108358"/>
                  </a:cubicBezTo>
                  <a:cubicBezTo>
                    <a:pt x="363014" y="1108358"/>
                    <a:pt x="363014" y="1108358"/>
                    <a:pt x="363014" y="1108358"/>
                  </a:cubicBezTo>
                  <a:cubicBezTo>
                    <a:pt x="363966" y="1106453"/>
                    <a:pt x="364919" y="1104548"/>
                    <a:pt x="365871" y="1102643"/>
                  </a:cubicBezTo>
                  <a:close/>
                  <a:moveTo>
                    <a:pt x="363014" y="1108358"/>
                  </a:moveTo>
                  <a:cubicBezTo>
                    <a:pt x="363014" y="1108358"/>
                    <a:pt x="363014" y="1108358"/>
                    <a:pt x="363014" y="1108358"/>
                  </a:cubicBezTo>
                  <a:cubicBezTo>
                    <a:pt x="363014" y="1108358"/>
                    <a:pt x="363014" y="1108358"/>
                    <a:pt x="363014" y="1108358"/>
                  </a:cubicBezTo>
                  <a:cubicBezTo>
                    <a:pt x="363014" y="1108358"/>
                    <a:pt x="363014" y="1108358"/>
                    <a:pt x="363014" y="1108358"/>
                  </a:cubicBezTo>
                  <a:cubicBezTo>
                    <a:pt x="363014" y="1108358"/>
                    <a:pt x="363014" y="1108358"/>
                    <a:pt x="363014" y="1108358"/>
                  </a:cubicBezTo>
                  <a:close/>
                  <a:moveTo>
                    <a:pt x="363014" y="1108358"/>
                  </a:moveTo>
                  <a:cubicBezTo>
                    <a:pt x="362061" y="1109310"/>
                    <a:pt x="360156" y="1110263"/>
                    <a:pt x="359204" y="1110263"/>
                  </a:cubicBezTo>
                  <a:cubicBezTo>
                    <a:pt x="360156" y="1110263"/>
                    <a:pt x="361109" y="1109310"/>
                    <a:pt x="363014" y="1108358"/>
                  </a:cubicBezTo>
                  <a:cubicBezTo>
                    <a:pt x="363014" y="1108358"/>
                    <a:pt x="363014" y="1108358"/>
                    <a:pt x="363014" y="1108358"/>
                  </a:cubicBezTo>
                  <a:close/>
                  <a:moveTo>
                    <a:pt x="1101201" y="1108358"/>
                  </a:moveTo>
                  <a:cubicBezTo>
                    <a:pt x="1101201" y="1108358"/>
                    <a:pt x="1101201" y="1108358"/>
                    <a:pt x="1101201" y="1108358"/>
                  </a:cubicBezTo>
                  <a:cubicBezTo>
                    <a:pt x="1099296" y="1106453"/>
                    <a:pt x="1098344" y="1104548"/>
                    <a:pt x="1098344" y="1102643"/>
                  </a:cubicBezTo>
                  <a:cubicBezTo>
                    <a:pt x="1099296" y="1104548"/>
                    <a:pt x="1100249" y="1106453"/>
                    <a:pt x="1101201" y="110835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rtl="0"/>
              <a:endParaRPr lang="en-US"/>
            </a:p>
          </p:txBody>
        </p:sp>
        <p:sp>
          <p:nvSpPr>
            <p:cNvPr id="29" name="Freeform: Shape 82">
              <a:extLst>
                <a:ext uri="{FF2B5EF4-FFF2-40B4-BE49-F238E27FC236}">
                  <a16:creationId xmlns:a16="http://schemas.microsoft.com/office/drawing/2014/main" id="{05F9491E-F0E5-4F24-B867-533393347F58}"/>
                </a:ext>
              </a:extLst>
            </p:cNvPr>
            <p:cNvSpPr/>
            <p:nvPr/>
          </p:nvSpPr>
          <p:spPr>
            <a:xfrm>
              <a:off x="4210307" y="4933473"/>
              <a:ext cx="919163" cy="733425"/>
            </a:xfrm>
            <a:custGeom>
              <a:avLst/>
              <a:gdLst>
                <a:gd name="connsiteX0" fmla="*/ 1824477 w 1838325"/>
                <a:gd name="connsiteY0" fmla="*/ 707708 h 1466850"/>
                <a:gd name="connsiteX1" fmla="*/ 1504437 w 1838325"/>
                <a:gd name="connsiteY1" fmla="*/ 387668 h 1466850"/>
                <a:gd name="connsiteX2" fmla="*/ 1443477 w 1838325"/>
                <a:gd name="connsiteY2" fmla="*/ 361950 h 1466850"/>
                <a:gd name="connsiteX3" fmla="*/ 771964 w 1838325"/>
                <a:gd name="connsiteY3" fmla="*/ 362903 h 1466850"/>
                <a:gd name="connsiteX4" fmla="*/ 736722 w 1838325"/>
                <a:gd name="connsiteY4" fmla="*/ 327660 h 1466850"/>
                <a:gd name="connsiteX5" fmla="*/ 736722 w 1838325"/>
                <a:gd name="connsiteY5" fmla="*/ 31433 h 1466850"/>
                <a:gd name="connsiteX6" fmla="*/ 731007 w 1838325"/>
                <a:gd name="connsiteY6" fmla="*/ 0 h 1466850"/>
                <a:gd name="connsiteX7" fmla="*/ 723387 w 1838325"/>
                <a:gd name="connsiteY7" fmla="*/ 5715 h 1466850"/>
                <a:gd name="connsiteX8" fmla="*/ 714814 w 1838325"/>
                <a:gd name="connsiteY8" fmla="*/ 12383 h 1466850"/>
                <a:gd name="connsiteX9" fmla="*/ 10917 w 1838325"/>
                <a:gd name="connsiteY9" fmla="*/ 715328 h 1466850"/>
                <a:gd name="connsiteX10" fmla="*/ 16632 w 1838325"/>
                <a:gd name="connsiteY10" fmla="*/ 758190 h 1466850"/>
                <a:gd name="connsiteX11" fmla="*/ 705289 w 1838325"/>
                <a:gd name="connsiteY11" fmla="*/ 1446848 h 1466850"/>
                <a:gd name="connsiteX12" fmla="*/ 731959 w 1838325"/>
                <a:gd name="connsiteY12" fmla="*/ 1466850 h 1466850"/>
                <a:gd name="connsiteX13" fmla="*/ 735769 w 1838325"/>
                <a:gd name="connsiteY13" fmla="*/ 1429703 h 1466850"/>
                <a:gd name="connsiteX14" fmla="*/ 734817 w 1838325"/>
                <a:gd name="connsiteY14" fmla="*/ 1151573 h 1466850"/>
                <a:gd name="connsiteX15" fmla="*/ 779584 w 1838325"/>
                <a:gd name="connsiteY15" fmla="*/ 1106805 h 1466850"/>
                <a:gd name="connsiteX16" fmla="*/ 1433952 w 1838325"/>
                <a:gd name="connsiteY16" fmla="*/ 1107758 h 1466850"/>
                <a:gd name="connsiteX17" fmla="*/ 1478719 w 1838325"/>
                <a:gd name="connsiteY17" fmla="*/ 1102995 h 1466850"/>
                <a:gd name="connsiteX18" fmla="*/ 1478719 w 1838325"/>
                <a:gd name="connsiteY18" fmla="*/ 1102995 h 1466850"/>
                <a:gd name="connsiteX19" fmla="*/ 1487292 w 1838325"/>
                <a:gd name="connsiteY19" fmla="*/ 1095375 h 1466850"/>
                <a:gd name="connsiteX20" fmla="*/ 1487292 w 1838325"/>
                <a:gd name="connsiteY20" fmla="*/ 1095375 h 1466850"/>
                <a:gd name="connsiteX21" fmla="*/ 1826382 w 1838325"/>
                <a:gd name="connsiteY21" fmla="*/ 760095 h 1466850"/>
                <a:gd name="connsiteX22" fmla="*/ 1824477 w 1838325"/>
                <a:gd name="connsiteY22" fmla="*/ 707708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38325" h="1466850">
                  <a:moveTo>
                    <a:pt x="1824477" y="707708"/>
                  </a:moveTo>
                  <a:cubicBezTo>
                    <a:pt x="1716844" y="601980"/>
                    <a:pt x="1610164" y="495300"/>
                    <a:pt x="1504437" y="387668"/>
                  </a:cubicBezTo>
                  <a:cubicBezTo>
                    <a:pt x="1486339" y="369570"/>
                    <a:pt x="1469194" y="361950"/>
                    <a:pt x="1443477" y="361950"/>
                  </a:cubicBezTo>
                  <a:cubicBezTo>
                    <a:pt x="1219639" y="362903"/>
                    <a:pt x="995802" y="361950"/>
                    <a:pt x="771964" y="362903"/>
                  </a:cubicBezTo>
                  <a:cubicBezTo>
                    <a:pt x="744342" y="362903"/>
                    <a:pt x="735769" y="355283"/>
                    <a:pt x="736722" y="327660"/>
                  </a:cubicBezTo>
                  <a:cubicBezTo>
                    <a:pt x="737674" y="228600"/>
                    <a:pt x="737674" y="130493"/>
                    <a:pt x="736722" y="31433"/>
                  </a:cubicBezTo>
                  <a:cubicBezTo>
                    <a:pt x="736722" y="20955"/>
                    <a:pt x="743389" y="8572"/>
                    <a:pt x="731007" y="0"/>
                  </a:cubicBezTo>
                  <a:cubicBezTo>
                    <a:pt x="728149" y="1905"/>
                    <a:pt x="726244" y="3810"/>
                    <a:pt x="723387" y="5715"/>
                  </a:cubicBezTo>
                  <a:cubicBezTo>
                    <a:pt x="720529" y="7620"/>
                    <a:pt x="717672" y="9525"/>
                    <a:pt x="714814" y="12383"/>
                  </a:cubicBezTo>
                  <a:cubicBezTo>
                    <a:pt x="480499" y="246697"/>
                    <a:pt x="246184" y="481013"/>
                    <a:pt x="10917" y="715328"/>
                  </a:cubicBezTo>
                  <a:cubicBezTo>
                    <a:pt x="-10038" y="736283"/>
                    <a:pt x="3297" y="744855"/>
                    <a:pt x="16632" y="758190"/>
                  </a:cubicBezTo>
                  <a:cubicBezTo>
                    <a:pt x="246184" y="987743"/>
                    <a:pt x="475737" y="1217295"/>
                    <a:pt x="705289" y="1446848"/>
                  </a:cubicBezTo>
                  <a:cubicBezTo>
                    <a:pt x="712909" y="1454468"/>
                    <a:pt x="718624" y="1465898"/>
                    <a:pt x="731959" y="1466850"/>
                  </a:cubicBezTo>
                  <a:cubicBezTo>
                    <a:pt x="739579" y="1454468"/>
                    <a:pt x="735769" y="1442085"/>
                    <a:pt x="735769" y="1429703"/>
                  </a:cubicBezTo>
                  <a:cubicBezTo>
                    <a:pt x="735769" y="1337310"/>
                    <a:pt x="737674" y="1243965"/>
                    <a:pt x="734817" y="1151573"/>
                  </a:cubicBezTo>
                  <a:cubicBezTo>
                    <a:pt x="733864" y="1116330"/>
                    <a:pt x="744342" y="1106805"/>
                    <a:pt x="779584" y="1106805"/>
                  </a:cubicBezTo>
                  <a:cubicBezTo>
                    <a:pt x="997707" y="1108710"/>
                    <a:pt x="1215829" y="1107758"/>
                    <a:pt x="1433952" y="1107758"/>
                  </a:cubicBezTo>
                  <a:cubicBezTo>
                    <a:pt x="1449192" y="1107758"/>
                    <a:pt x="1464432" y="1110615"/>
                    <a:pt x="1478719" y="1102995"/>
                  </a:cubicBezTo>
                  <a:lnTo>
                    <a:pt x="1478719" y="1102995"/>
                  </a:lnTo>
                  <a:cubicBezTo>
                    <a:pt x="1481577" y="1100138"/>
                    <a:pt x="1484434" y="1098233"/>
                    <a:pt x="1487292" y="1095375"/>
                  </a:cubicBezTo>
                  <a:cubicBezTo>
                    <a:pt x="1487292" y="1095375"/>
                    <a:pt x="1487292" y="1095375"/>
                    <a:pt x="1487292" y="1095375"/>
                  </a:cubicBezTo>
                  <a:cubicBezTo>
                    <a:pt x="1599687" y="982980"/>
                    <a:pt x="1712082" y="870585"/>
                    <a:pt x="1826382" y="760095"/>
                  </a:cubicBezTo>
                  <a:cubicBezTo>
                    <a:pt x="1848289" y="737235"/>
                    <a:pt x="1843527" y="726758"/>
                    <a:pt x="1824477" y="70770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rtl="0"/>
              <a:endParaRPr lang="en-US"/>
            </a:p>
          </p:txBody>
        </p:sp>
        <p:sp>
          <p:nvSpPr>
            <p:cNvPr id="30" name="Freeform: Shape 83">
              <a:extLst>
                <a:ext uri="{FF2B5EF4-FFF2-40B4-BE49-F238E27FC236}">
                  <a16:creationId xmlns:a16="http://schemas.microsoft.com/office/drawing/2014/main" id="{F8246544-AACE-4F70-937E-6C5CB6E31E0A}"/>
                </a:ext>
              </a:extLst>
            </p:cNvPr>
            <p:cNvSpPr/>
            <p:nvPr/>
          </p:nvSpPr>
          <p:spPr>
            <a:xfrm>
              <a:off x="5174867" y="4933949"/>
              <a:ext cx="919163" cy="733425"/>
            </a:xfrm>
            <a:custGeom>
              <a:avLst/>
              <a:gdLst>
                <a:gd name="connsiteX0" fmla="*/ 1828932 w 1838325"/>
                <a:gd name="connsiteY0" fmla="*/ 709613 h 1466850"/>
                <a:gd name="connsiteX1" fmla="*/ 1265052 w 1838325"/>
                <a:gd name="connsiteY1" fmla="*/ 146685 h 1466850"/>
                <a:gd name="connsiteX2" fmla="*/ 1121224 w 1838325"/>
                <a:gd name="connsiteY2" fmla="*/ 5715 h 1466850"/>
                <a:gd name="connsiteX3" fmla="*/ 1113604 w 1838325"/>
                <a:gd name="connsiteY3" fmla="*/ 0 h 1466850"/>
                <a:gd name="connsiteX4" fmla="*/ 1107889 w 1838325"/>
                <a:gd name="connsiteY4" fmla="*/ 31432 h 1466850"/>
                <a:gd name="connsiteX5" fmla="*/ 1107889 w 1838325"/>
                <a:gd name="connsiteY5" fmla="*/ 320040 h 1466850"/>
                <a:gd name="connsiteX6" fmla="*/ 1065027 w 1838325"/>
                <a:gd name="connsiteY6" fmla="*/ 362903 h 1466850"/>
                <a:gd name="connsiteX7" fmla="*/ 396372 w 1838325"/>
                <a:gd name="connsiteY7" fmla="*/ 361950 h 1466850"/>
                <a:gd name="connsiteX8" fmla="*/ 351604 w 1838325"/>
                <a:gd name="connsiteY8" fmla="*/ 375285 h 1466850"/>
                <a:gd name="connsiteX9" fmla="*/ 9657 w 1838325"/>
                <a:gd name="connsiteY9" fmla="*/ 717232 h 1466850"/>
                <a:gd name="connsiteX10" fmla="*/ 7752 w 1838325"/>
                <a:gd name="connsiteY10" fmla="*/ 748665 h 1466850"/>
                <a:gd name="connsiteX11" fmla="*/ 356367 w 1838325"/>
                <a:gd name="connsiteY11" fmla="*/ 1094423 h 1466850"/>
                <a:gd name="connsiteX12" fmla="*/ 364939 w 1838325"/>
                <a:gd name="connsiteY12" fmla="*/ 1102043 h 1466850"/>
                <a:gd name="connsiteX13" fmla="*/ 364939 w 1838325"/>
                <a:gd name="connsiteY13" fmla="*/ 1102043 h 1466850"/>
                <a:gd name="connsiteX14" fmla="*/ 409707 w 1838325"/>
                <a:gd name="connsiteY14" fmla="*/ 1106805 h 1466850"/>
                <a:gd name="connsiteX15" fmla="*/ 1066932 w 1838325"/>
                <a:gd name="connsiteY15" fmla="*/ 1105853 h 1466850"/>
                <a:gd name="connsiteX16" fmla="*/ 1107889 w 1838325"/>
                <a:gd name="connsiteY16" fmla="*/ 1146810 h 1466850"/>
                <a:gd name="connsiteX17" fmla="*/ 1107889 w 1838325"/>
                <a:gd name="connsiteY17" fmla="*/ 1431607 h 1466850"/>
                <a:gd name="connsiteX18" fmla="*/ 1115509 w 1838325"/>
                <a:gd name="connsiteY18" fmla="*/ 1467803 h 1466850"/>
                <a:gd name="connsiteX19" fmla="*/ 1128844 w 1838325"/>
                <a:gd name="connsiteY19" fmla="*/ 1455420 h 1466850"/>
                <a:gd name="connsiteX20" fmla="*/ 1832742 w 1838325"/>
                <a:gd name="connsiteY20" fmla="*/ 752475 h 1466850"/>
                <a:gd name="connsiteX21" fmla="*/ 1828932 w 1838325"/>
                <a:gd name="connsiteY21" fmla="*/ 709613 h 1466850"/>
                <a:gd name="connsiteX22" fmla="*/ 1082172 w 1838325"/>
                <a:gd name="connsiteY22" fmla="*/ 1093470 h 1466850"/>
                <a:gd name="connsiteX23" fmla="*/ 1082172 w 1838325"/>
                <a:gd name="connsiteY23" fmla="*/ 1093470 h 1466850"/>
                <a:gd name="connsiteX24" fmla="*/ 1082172 w 1838325"/>
                <a:gd name="connsiteY24" fmla="*/ 1093470 h 1466850"/>
                <a:gd name="connsiteX25" fmla="*/ 1122177 w 1838325"/>
                <a:gd name="connsiteY25" fmla="*/ 328613 h 1466850"/>
                <a:gd name="connsiteX26" fmla="*/ 1122177 w 1838325"/>
                <a:gd name="connsiteY26" fmla="*/ 327660 h 1466850"/>
                <a:gd name="connsiteX27" fmla="*/ 1122177 w 1838325"/>
                <a:gd name="connsiteY27" fmla="*/ 328613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38325" h="1466850">
                  <a:moveTo>
                    <a:pt x="1828932" y="709613"/>
                  </a:moveTo>
                  <a:cubicBezTo>
                    <a:pt x="1641289" y="521970"/>
                    <a:pt x="1453647" y="334328"/>
                    <a:pt x="1265052" y="146685"/>
                  </a:cubicBezTo>
                  <a:cubicBezTo>
                    <a:pt x="1217427" y="99060"/>
                    <a:pt x="1168849" y="52388"/>
                    <a:pt x="1121224" y="5715"/>
                  </a:cubicBezTo>
                  <a:cubicBezTo>
                    <a:pt x="1118367" y="3810"/>
                    <a:pt x="1116462" y="1905"/>
                    <a:pt x="1113604" y="0"/>
                  </a:cubicBezTo>
                  <a:cubicBezTo>
                    <a:pt x="1102174" y="8572"/>
                    <a:pt x="1107889" y="20955"/>
                    <a:pt x="1107889" y="31432"/>
                  </a:cubicBezTo>
                  <a:cubicBezTo>
                    <a:pt x="1106937" y="127635"/>
                    <a:pt x="1105984" y="223838"/>
                    <a:pt x="1107889" y="320040"/>
                  </a:cubicBezTo>
                  <a:cubicBezTo>
                    <a:pt x="1108842" y="354330"/>
                    <a:pt x="1098364" y="362903"/>
                    <a:pt x="1065027" y="362903"/>
                  </a:cubicBezTo>
                  <a:cubicBezTo>
                    <a:pt x="842142" y="360997"/>
                    <a:pt x="619257" y="361950"/>
                    <a:pt x="396372" y="361950"/>
                  </a:cubicBezTo>
                  <a:cubicBezTo>
                    <a:pt x="380179" y="361950"/>
                    <a:pt x="364939" y="360997"/>
                    <a:pt x="351604" y="375285"/>
                  </a:cubicBezTo>
                  <a:cubicBezTo>
                    <a:pt x="238257" y="489585"/>
                    <a:pt x="123957" y="603885"/>
                    <a:pt x="9657" y="717232"/>
                  </a:cubicBezTo>
                  <a:cubicBezTo>
                    <a:pt x="-821" y="727710"/>
                    <a:pt x="-4631" y="736282"/>
                    <a:pt x="7752" y="748665"/>
                  </a:cubicBezTo>
                  <a:cubicBezTo>
                    <a:pt x="123957" y="863918"/>
                    <a:pt x="240162" y="979170"/>
                    <a:pt x="356367" y="1094423"/>
                  </a:cubicBezTo>
                  <a:cubicBezTo>
                    <a:pt x="359224" y="1097280"/>
                    <a:pt x="362082" y="1099185"/>
                    <a:pt x="364939" y="1102043"/>
                  </a:cubicBezTo>
                  <a:cubicBezTo>
                    <a:pt x="364939" y="1102043"/>
                    <a:pt x="364939" y="1102043"/>
                    <a:pt x="364939" y="1102043"/>
                  </a:cubicBezTo>
                  <a:cubicBezTo>
                    <a:pt x="379227" y="1109663"/>
                    <a:pt x="394467" y="1106805"/>
                    <a:pt x="409707" y="1106805"/>
                  </a:cubicBezTo>
                  <a:cubicBezTo>
                    <a:pt x="628782" y="1106805"/>
                    <a:pt x="847857" y="1107757"/>
                    <a:pt x="1066932" y="1105853"/>
                  </a:cubicBezTo>
                  <a:cubicBezTo>
                    <a:pt x="1099317" y="1105853"/>
                    <a:pt x="1108842" y="1115378"/>
                    <a:pt x="1107889" y="1146810"/>
                  </a:cubicBezTo>
                  <a:cubicBezTo>
                    <a:pt x="1105984" y="1242060"/>
                    <a:pt x="1106937" y="1337310"/>
                    <a:pt x="1107889" y="1431607"/>
                  </a:cubicBezTo>
                  <a:cubicBezTo>
                    <a:pt x="1107889" y="1443038"/>
                    <a:pt x="1103127" y="1456373"/>
                    <a:pt x="1115509" y="1467803"/>
                  </a:cubicBezTo>
                  <a:cubicBezTo>
                    <a:pt x="1121224" y="1463040"/>
                    <a:pt x="1125034" y="1459230"/>
                    <a:pt x="1128844" y="1455420"/>
                  </a:cubicBezTo>
                  <a:cubicBezTo>
                    <a:pt x="1363159" y="1221105"/>
                    <a:pt x="1597474" y="985838"/>
                    <a:pt x="1832742" y="752475"/>
                  </a:cubicBezTo>
                  <a:cubicBezTo>
                    <a:pt x="1854649" y="732472"/>
                    <a:pt x="1843219" y="722947"/>
                    <a:pt x="1828932" y="709613"/>
                  </a:cubicBezTo>
                  <a:close/>
                  <a:moveTo>
                    <a:pt x="1082172" y="1093470"/>
                  </a:moveTo>
                  <a:cubicBezTo>
                    <a:pt x="1082172" y="1093470"/>
                    <a:pt x="1082172" y="1093470"/>
                    <a:pt x="1082172" y="1093470"/>
                  </a:cubicBezTo>
                  <a:cubicBezTo>
                    <a:pt x="1082172" y="1092518"/>
                    <a:pt x="1082172" y="1092518"/>
                    <a:pt x="1082172" y="1093470"/>
                  </a:cubicBezTo>
                  <a:close/>
                  <a:moveTo>
                    <a:pt x="1122177" y="328613"/>
                  </a:moveTo>
                  <a:cubicBezTo>
                    <a:pt x="1122177" y="328613"/>
                    <a:pt x="1122177" y="327660"/>
                    <a:pt x="1122177" y="327660"/>
                  </a:cubicBezTo>
                  <a:cubicBezTo>
                    <a:pt x="1124082" y="326707"/>
                    <a:pt x="1123129" y="327660"/>
                    <a:pt x="1122177" y="32861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rtl="0"/>
              <a:endParaRPr lang="en-US"/>
            </a:p>
          </p:txBody>
        </p:sp>
        <p:sp>
          <p:nvSpPr>
            <p:cNvPr id="31" name="Freeform: Shape 85">
              <a:extLst>
                <a:ext uri="{FF2B5EF4-FFF2-40B4-BE49-F238E27FC236}">
                  <a16:creationId xmlns:a16="http://schemas.microsoft.com/office/drawing/2014/main" id="{BF09C99F-77BA-4875-A54E-D30BEC0BD0E6}"/>
                </a:ext>
              </a:extLst>
            </p:cNvPr>
            <p:cNvSpPr/>
            <p:nvPr/>
          </p:nvSpPr>
          <p:spPr>
            <a:xfrm rot="5400000">
              <a:off x="4692587" y="4442922"/>
              <a:ext cx="919163" cy="733425"/>
            </a:xfrm>
            <a:custGeom>
              <a:avLst/>
              <a:gdLst>
                <a:gd name="connsiteX0" fmla="*/ 1824477 w 1838325"/>
                <a:gd name="connsiteY0" fmla="*/ 707708 h 1466850"/>
                <a:gd name="connsiteX1" fmla="*/ 1504437 w 1838325"/>
                <a:gd name="connsiteY1" fmla="*/ 387668 h 1466850"/>
                <a:gd name="connsiteX2" fmla="*/ 1443477 w 1838325"/>
                <a:gd name="connsiteY2" fmla="*/ 361950 h 1466850"/>
                <a:gd name="connsiteX3" fmla="*/ 771964 w 1838325"/>
                <a:gd name="connsiteY3" fmla="*/ 362903 h 1466850"/>
                <a:gd name="connsiteX4" fmla="*/ 736722 w 1838325"/>
                <a:gd name="connsiteY4" fmla="*/ 327660 h 1466850"/>
                <a:gd name="connsiteX5" fmla="*/ 736722 w 1838325"/>
                <a:gd name="connsiteY5" fmla="*/ 31433 h 1466850"/>
                <a:gd name="connsiteX6" fmla="*/ 731007 w 1838325"/>
                <a:gd name="connsiteY6" fmla="*/ 0 h 1466850"/>
                <a:gd name="connsiteX7" fmla="*/ 723387 w 1838325"/>
                <a:gd name="connsiteY7" fmla="*/ 5715 h 1466850"/>
                <a:gd name="connsiteX8" fmla="*/ 714814 w 1838325"/>
                <a:gd name="connsiteY8" fmla="*/ 12383 h 1466850"/>
                <a:gd name="connsiteX9" fmla="*/ 10917 w 1838325"/>
                <a:gd name="connsiteY9" fmla="*/ 715328 h 1466850"/>
                <a:gd name="connsiteX10" fmla="*/ 16632 w 1838325"/>
                <a:gd name="connsiteY10" fmla="*/ 758190 h 1466850"/>
                <a:gd name="connsiteX11" fmla="*/ 705289 w 1838325"/>
                <a:gd name="connsiteY11" fmla="*/ 1446848 h 1466850"/>
                <a:gd name="connsiteX12" fmla="*/ 731959 w 1838325"/>
                <a:gd name="connsiteY12" fmla="*/ 1466850 h 1466850"/>
                <a:gd name="connsiteX13" fmla="*/ 735769 w 1838325"/>
                <a:gd name="connsiteY13" fmla="*/ 1429703 h 1466850"/>
                <a:gd name="connsiteX14" fmla="*/ 734817 w 1838325"/>
                <a:gd name="connsiteY14" fmla="*/ 1151573 h 1466850"/>
                <a:gd name="connsiteX15" fmla="*/ 779584 w 1838325"/>
                <a:gd name="connsiteY15" fmla="*/ 1106805 h 1466850"/>
                <a:gd name="connsiteX16" fmla="*/ 1433952 w 1838325"/>
                <a:gd name="connsiteY16" fmla="*/ 1107758 h 1466850"/>
                <a:gd name="connsiteX17" fmla="*/ 1478719 w 1838325"/>
                <a:gd name="connsiteY17" fmla="*/ 1102995 h 1466850"/>
                <a:gd name="connsiteX18" fmla="*/ 1478719 w 1838325"/>
                <a:gd name="connsiteY18" fmla="*/ 1102995 h 1466850"/>
                <a:gd name="connsiteX19" fmla="*/ 1487292 w 1838325"/>
                <a:gd name="connsiteY19" fmla="*/ 1095375 h 1466850"/>
                <a:gd name="connsiteX20" fmla="*/ 1487292 w 1838325"/>
                <a:gd name="connsiteY20" fmla="*/ 1095375 h 1466850"/>
                <a:gd name="connsiteX21" fmla="*/ 1826382 w 1838325"/>
                <a:gd name="connsiteY21" fmla="*/ 760095 h 1466850"/>
                <a:gd name="connsiteX22" fmla="*/ 1824477 w 1838325"/>
                <a:gd name="connsiteY22" fmla="*/ 707708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38325" h="1466850">
                  <a:moveTo>
                    <a:pt x="1824477" y="707708"/>
                  </a:moveTo>
                  <a:cubicBezTo>
                    <a:pt x="1716844" y="601980"/>
                    <a:pt x="1610164" y="495300"/>
                    <a:pt x="1504437" y="387668"/>
                  </a:cubicBezTo>
                  <a:cubicBezTo>
                    <a:pt x="1486339" y="369570"/>
                    <a:pt x="1469194" y="361950"/>
                    <a:pt x="1443477" y="361950"/>
                  </a:cubicBezTo>
                  <a:cubicBezTo>
                    <a:pt x="1219639" y="362903"/>
                    <a:pt x="995802" y="361950"/>
                    <a:pt x="771964" y="362903"/>
                  </a:cubicBezTo>
                  <a:cubicBezTo>
                    <a:pt x="744342" y="362903"/>
                    <a:pt x="735769" y="355283"/>
                    <a:pt x="736722" y="327660"/>
                  </a:cubicBezTo>
                  <a:cubicBezTo>
                    <a:pt x="737674" y="228600"/>
                    <a:pt x="737674" y="130493"/>
                    <a:pt x="736722" y="31433"/>
                  </a:cubicBezTo>
                  <a:cubicBezTo>
                    <a:pt x="736722" y="20955"/>
                    <a:pt x="743389" y="8572"/>
                    <a:pt x="731007" y="0"/>
                  </a:cubicBezTo>
                  <a:cubicBezTo>
                    <a:pt x="728149" y="1905"/>
                    <a:pt x="726244" y="3810"/>
                    <a:pt x="723387" y="5715"/>
                  </a:cubicBezTo>
                  <a:cubicBezTo>
                    <a:pt x="720529" y="7620"/>
                    <a:pt x="717672" y="9525"/>
                    <a:pt x="714814" y="12383"/>
                  </a:cubicBezTo>
                  <a:cubicBezTo>
                    <a:pt x="480499" y="246697"/>
                    <a:pt x="246184" y="481013"/>
                    <a:pt x="10917" y="715328"/>
                  </a:cubicBezTo>
                  <a:cubicBezTo>
                    <a:pt x="-10038" y="736283"/>
                    <a:pt x="3297" y="744855"/>
                    <a:pt x="16632" y="758190"/>
                  </a:cubicBezTo>
                  <a:cubicBezTo>
                    <a:pt x="246184" y="987743"/>
                    <a:pt x="475737" y="1217295"/>
                    <a:pt x="705289" y="1446848"/>
                  </a:cubicBezTo>
                  <a:cubicBezTo>
                    <a:pt x="712909" y="1454468"/>
                    <a:pt x="718624" y="1465898"/>
                    <a:pt x="731959" y="1466850"/>
                  </a:cubicBezTo>
                  <a:cubicBezTo>
                    <a:pt x="739579" y="1454468"/>
                    <a:pt x="735769" y="1442085"/>
                    <a:pt x="735769" y="1429703"/>
                  </a:cubicBezTo>
                  <a:cubicBezTo>
                    <a:pt x="735769" y="1337310"/>
                    <a:pt x="737674" y="1243965"/>
                    <a:pt x="734817" y="1151573"/>
                  </a:cubicBezTo>
                  <a:cubicBezTo>
                    <a:pt x="733864" y="1116330"/>
                    <a:pt x="744342" y="1106805"/>
                    <a:pt x="779584" y="1106805"/>
                  </a:cubicBezTo>
                  <a:cubicBezTo>
                    <a:pt x="997707" y="1108710"/>
                    <a:pt x="1215829" y="1107758"/>
                    <a:pt x="1433952" y="1107758"/>
                  </a:cubicBezTo>
                  <a:cubicBezTo>
                    <a:pt x="1449192" y="1107758"/>
                    <a:pt x="1464432" y="1110615"/>
                    <a:pt x="1478719" y="1102995"/>
                  </a:cubicBezTo>
                  <a:lnTo>
                    <a:pt x="1478719" y="1102995"/>
                  </a:lnTo>
                  <a:cubicBezTo>
                    <a:pt x="1481577" y="1100138"/>
                    <a:pt x="1484434" y="1098233"/>
                    <a:pt x="1487292" y="1095375"/>
                  </a:cubicBezTo>
                  <a:cubicBezTo>
                    <a:pt x="1487292" y="1095375"/>
                    <a:pt x="1487292" y="1095375"/>
                    <a:pt x="1487292" y="1095375"/>
                  </a:cubicBezTo>
                  <a:cubicBezTo>
                    <a:pt x="1599687" y="982980"/>
                    <a:pt x="1712082" y="870585"/>
                    <a:pt x="1826382" y="760095"/>
                  </a:cubicBezTo>
                  <a:cubicBezTo>
                    <a:pt x="1848289" y="737235"/>
                    <a:pt x="1843527" y="726758"/>
                    <a:pt x="1824477" y="70770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rtl="0"/>
              <a:endParaRPr lang="en-US"/>
            </a:p>
          </p:txBody>
        </p:sp>
      </p:grpSp>
      <p:sp>
        <p:nvSpPr>
          <p:cNvPr id="3" name="Parallelogram 15">
            <a:extLst>
              <a:ext uri="{FF2B5EF4-FFF2-40B4-BE49-F238E27FC236}">
                <a16:creationId xmlns:a16="http://schemas.microsoft.com/office/drawing/2014/main" id="{98B85AED-9421-4A5A-961E-BA987BD194BB}"/>
              </a:ext>
            </a:extLst>
          </p:cNvPr>
          <p:cNvSpPr/>
          <p:nvPr/>
        </p:nvSpPr>
        <p:spPr>
          <a:xfrm flipH="1">
            <a:off x="6921012" y="2746371"/>
            <a:ext cx="400895" cy="400895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sz="1200" dirty="0"/>
          </a:p>
        </p:txBody>
      </p:sp>
      <p:sp>
        <p:nvSpPr>
          <p:cNvPr id="4" name="Rounded Rectangle 10">
            <a:extLst>
              <a:ext uri="{FF2B5EF4-FFF2-40B4-BE49-F238E27FC236}">
                <a16:creationId xmlns:a16="http://schemas.microsoft.com/office/drawing/2014/main" id="{CA98CCB7-BF0F-47EE-BB3A-ABD06AE1B4EC}"/>
              </a:ext>
            </a:extLst>
          </p:cNvPr>
          <p:cNvSpPr/>
          <p:nvPr/>
        </p:nvSpPr>
        <p:spPr>
          <a:xfrm>
            <a:off x="6921012" y="4707671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sz="1200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F9C19FA5-06E1-46CF-99ED-8411498A47F6}"/>
              </a:ext>
            </a:extLst>
          </p:cNvPr>
          <p:cNvSpPr/>
          <p:nvPr/>
        </p:nvSpPr>
        <p:spPr>
          <a:xfrm rot="2700000">
            <a:off x="5006487" y="274083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sz="1200" dirty="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447F677C-B159-4BB9-91A1-4BC8B1003A8F}"/>
              </a:ext>
            </a:extLst>
          </p:cNvPr>
          <p:cNvSpPr/>
          <p:nvPr/>
        </p:nvSpPr>
        <p:spPr>
          <a:xfrm>
            <a:off x="4970986" y="4707671"/>
            <a:ext cx="379532" cy="35527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5858960-1B85-4640-AAF4-8BA8A8E02520}"/>
              </a:ext>
            </a:extLst>
          </p:cNvPr>
          <p:cNvGrpSpPr/>
          <p:nvPr/>
        </p:nvGrpSpPr>
        <p:grpSpPr>
          <a:xfrm>
            <a:off x="828218" y="2246724"/>
            <a:ext cx="10613980" cy="3787671"/>
            <a:chOff x="778850" y="2377063"/>
            <a:chExt cx="10613980" cy="37876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BDBCA0-3BED-42E5-BFC2-DDA515153A0D}"/>
                </a:ext>
              </a:extLst>
            </p:cNvPr>
            <p:cNvSpPr txBox="1"/>
            <p:nvPr/>
          </p:nvSpPr>
          <p:spPr>
            <a:xfrm>
              <a:off x="779656" y="4133409"/>
              <a:ext cx="340681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Données </a:t>
              </a:r>
              <a:r>
                <a:rPr lang="fr-F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Les données de </a:t>
              </a:r>
              <a:r>
                <a:rPr lang="fr-F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Kaggle</a:t>
              </a:r>
              <a:r>
                <a:rPr lang="fr-F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sur la mesure la performance des élèves à l'école. La base contient 6607 observations avec 20 variables composée de 7 quantitatives et 13 qualitatives.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187E15-69FF-4FC0-AB6A-1EC44739E7A7}"/>
                </a:ext>
              </a:extLst>
            </p:cNvPr>
            <p:cNvSpPr txBox="1"/>
            <p:nvPr/>
          </p:nvSpPr>
          <p:spPr>
            <a:xfrm>
              <a:off x="778850" y="2377063"/>
              <a:ext cx="35121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Objectif :</a:t>
              </a:r>
              <a:r>
                <a:rPr lang="fr-F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développer un modèle prédictif capable d'estimer la performance des étudiants</a:t>
              </a:r>
            </a:p>
            <a:p>
              <a:pPr algn="just"/>
              <a:r>
                <a:rPr lang="fr-F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on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8C827C-B50F-40F8-A052-D686765B7C1C}"/>
                </a:ext>
              </a:extLst>
            </p:cNvPr>
            <p:cNvSpPr txBox="1"/>
            <p:nvPr/>
          </p:nvSpPr>
          <p:spPr>
            <a:xfrm flipH="1">
              <a:off x="7946616" y="3960847"/>
              <a:ext cx="344621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Méthodologie</a:t>
              </a:r>
              <a:r>
                <a:rPr lang="fr-F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Utiliser différents modèles de régression et à partir des performance choisir le meilleur modèle.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2149AB-09CA-4A2A-BBF4-B7C69E7F2164}"/>
                </a:ext>
              </a:extLst>
            </p:cNvPr>
            <p:cNvSpPr txBox="1"/>
            <p:nvPr/>
          </p:nvSpPr>
          <p:spPr>
            <a:xfrm flipH="1">
              <a:off x="7946616" y="2377063"/>
              <a:ext cx="33679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Variable cible</a:t>
              </a:r>
              <a:r>
                <a:rPr lang="fr-F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  </a:t>
              </a:r>
              <a:r>
                <a:rPr lang="fr-F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Exam_Score</a:t>
              </a:r>
              <a:r>
                <a:rPr lang="fr-F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qui mesure la performance scolaire</a:t>
              </a:r>
            </a:p>
          </p:txBody>
        </p:sp>
      </p:grpSp>
      <p:sp>
        <p:nvSpPr>
          <p:cNvPr id="40" name="Rectangle 8">
            <a:extLst>
              <a:ext uri="{FF2B5EF4-FFF2-40B4-BE49-F238E27FC236}">
                <a16:creationId xmlns:a16="http://schemas.microsoft.com/office/drawing/2014/main" id="{E4AC6EFF-A9C3-4CD6-8DD9-E23DB4D3C0FA}"/>
              </a:ext>
            </a:extLst>
          </p:cNvPr>
          <p:cNvSpPr/>
          <p:nvPr/>
        </p:nvSpPr>
        <p:spPr>
          <a:xfrm>
            <a:off x="1344731" y="666138"/>
            <a:ext cx="6391247" cy="5852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1" name="TextBox 12">
            <a:extLst>
              <a:ext uri="{FF2B5EF4-FFF2-40B4-BE49-F238E27FC236}">
                <a16:creationId xmlns:a16="http://schemas.microsoft.com/office/drawing/2014/main" id="{5442A3F7-8C72-41E7-9E8F-B1AE6C0324C4}"/>
              </a:ext>
            </a:extLst>
          </p:cNvPr>
          <p:cNvSpPr txBox="1"/>
          <p:nvPr/>
        </p:nvSpPr>
        <p:spPr>
          <a:xfrm>
            <a:off x="2297306" y="712321"/>
            <a:ext cx="5230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INTRODUCTION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2" name="Parallelogram 7">
            <a:extLst>
              <a:ext uri="{FF2B5EF4-FFF2-40B4-BE49-F238E27FC236}">
                <a16:creationId xmlns:a16="http://schemas.microsoft.com/office/drawing/2014/main" id="{379169B4-8442-4043-B209-E86947568FE7}"/>
              </a:ext>
            </a:extLst>
          </p:cNvPr>
          <p:cNvSpPr/>
          <p:nvPr/>
        </p:nvSpPr>
        <p:spPr>
          <a:xfrm rot="5400000" flipH="1">
            <a:off x="1068585" y="241413"/>
            <a:ext cx="1276539" cy="724247"/>
          </a:xfrm>
          <a:prstGeom prst="parallelogram">
            <a:avLst>
              <a:gd name="adj" fmla="val 961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rtl="0"/>
            <a:r>
              <a:rPr lang="en-US" sz="2400" b="1" dirty="0"/>
              <a:t>1</a:t>
            </a:r>
          </a:p>
        </p:txBody>
      </p:sp>
      <p:sp>
        <p:nvSpPr>
          <p:cNvPr id="43" name="TextBox 10">
            <a:extLst>
              <a:ext uri="{FF2B5EF4-FFF2-40B4-BE49-F238E27FC236}">
                <a16:creationId xmlns:a16="http://schemas.microsoft.com/office/drawing/2014/main" id="{B46152D7-152A-4953-A573-B6C808CCB40E}"/>
              </a:ext>
            </a:extLst>
          </p:cNvPr>
          <p:cNvSpPr txBox="1"/>
          <p:nvPr/>
        </p:nvSpPr>
        <p:spPr>
          <a:xfrm>
            <a:off x="6326018" y="194780"/>
            <a:ext cx="77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86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2">
            <a:extLst>
              <a:ext uri="{FF2B5EF4-FFF2-40B4-BE49-F238E27FC236}">
                <a16:creationId xmlns:a16="http://schemas.microsoft.com/office/drawing/2014/main" id="{2C6160B7-DE89-4075-A5FB-41CFEBD42E0E}"/>
              </a:ext>
            </a:extLst>
          </p:cNvPr>
          <p:cNvSpPr/>
          <p:nvPr/>
        </p:nvSpPr>
        <p:spPr>
          <a:xfrm>
            <a:off x="934720" y="2956792"/>
            <a:ext cx="10535919" cy="138152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E6F6D8A8-6A0B-464D-89C5-7DE94F240D84}"/>
              </a:ext>
            </a:extLst>
          </p:cNvPr>
          <p:cNvSpPr txBox="1"/>
          <p:nvPr/>
        </p:nvSpPr>
        <p:spPr>
          <a:xfrm>
            <a:off x="1534160" y="3089105"/>
            <a:ext cx="9061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ANALYSE EXPLORATOIRE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15" name="Arrow: Pentagon 13">
            <a:extLst>
              <a:ext uri="{FF2B5EF4-FFF2-40B4-BE49-F238E27FC236}">
                <a16:creationId xmlns:a16="http://schemas.microsoft.com/office/drawing/2014/main" id="{D81BB7E6-4690-4CEF-843E-B170D9504343}"/>
              </a:ext>
            </a:extLst>
          </p:cNvPr>
          <p:cNvSpPr/>
          <p:nvPr/>
        </p:nvSpPr>
        <p:spPr>
          <a:xfrm>
            <a:off x="1879598" y="1351277"/>
            <a:ext cx="1615441" cy="1411944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5400" b="1" dirty="0"/>
              <a:t>2</a:t>
            </a:r>
          </a:p>
        </p:txBody>
      </p:sp>
      <p:sp>
        <p:nvSpPr>
          <p:cNvPr id="17" name="Parallelogram 15">
            <a:extLst>
              <a:ext uri="{FF2B5EF4-FFF2-40B4-BE49-F238E27FC236}">
                <a16:creationId xmlns:a16="http://schemas.microsoft.com/office/drawing/2014/main" id="{5BB17CB3-3D64-4B1A-B71C-75DC2E120B37}"/>
              </a:ext>
            </a:extLst>
          </p:cNvPr>
          <p:cNvSpPr/>
          <p:nvPr/>
        </p:nvSpPr>
        <p:spPr>
          <a:xfrm rot="5400000" flipH="1">
            <a:off x="-86360" y="2372359"/>
            <a:ext cx="2987039" cy="944879"/>
          </a:xfrm>
          <a:prstGeom prst="parallelogram">
            <a:avLst>
              <a:gd name="adj" fmla="val 17035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67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34" y="0"/>
            <a:ext cx="11573197" cy="588544"/>
          </a:xfrm>
        </p:spPr>
        <p:txBody>
          <a:bodyPr/>
          <a:lstStyle/>
          <a:p>
            <a:r>
              <a:rPr lang="fr-FR" altLang="ko-KR" sz="3600" b="1" dirty="0">
                <a:solidFill>
                  <a:schemeClr val="tx1"/>
                </a:solidFill>
              </a:rPr>
              <a:t>Présentation des données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4737D0-FF42-496D-94F2-4991569866B6}"/>
              </a:ext>
            </a:extLst>
          </p:cNvPr>
          <p:cNvGrpSpPr/>
          <p:nvPr/>
        </p:nvGrpSpPr>
        <p:grpSpPr>
          <a:xfrm>
            <a:off x="9034077" y="4277502"/>
            <a:ext cx="2105777" cy="1477328"/>
            <a:chOff x="3090811" y="4382217"/>
            <a:chExt cx="2116840" cy="147732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94DEBE-91FC-4088-9B8A-9290FADA3E6E}"/>
                </a:ext>
              </a:extLst>
            </p:cNvPr>
            <p:cNvSpPr txBox="1"/>
            <p:nvPr/>
          </p:nvSpPr>
          <p:spPr>
            <a:xfrm>
              <a:off x="3090811" y="4659216"/>
              <a:ext cx="21168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Vous pouvez simplement impressionner votre public et ajouter une touche unique et un attrait à vos présentations. Facile à changer les couleurs, les photos et le texte.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1B8F08-6048-4A5E-A66F-468D391FF13B}"/>
                </a:ext>
              </a:extLst>
            </p:cNvPr>
            <p:cNvSpPr txBox="1"/>
            <p:nvPr/>
          </p:nvSpPr>
          <p:spPr>
            <a:xfrm>
              <a:off x="3090811" y="4382217"/>
              <a:ext cx="2116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OPPORTUNITÉS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1" y="812800"/>
            <a:ext cx="8920480" cy="58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457234" y="152400"/>
            <a:ext cx="11573197" cy="58854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3600" b="1" dirty="0">
                <a:solidFill>
                  <a:schemeClr val="tx1"/>
                </a:solidFill>
              </a:rPr>
              <a:t>Visualisation des variables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2"/>
          <a:srcRect b="3159"/>
          <a:stretch/>
        </p:blipFill>
        <p:spPr>
          <a:xfrm>
            <a:off x="1554480" y="778982"/>
            <a:ext cx="9674352" cy="588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61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457234" y="152400"/>
            <a:ext cx="11573197" cy="58854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3600" b="1">
                <a:solidFill>
                  <a:schemeClr val="tx1"/>
                </a:solidFill>
              </a:rPr>
              <a:t>Visualisation des données</a:t>
            </a:r>
            <a:endParaRPr lang="fr-FR" altLang="ko-KR" sz="3600" b="1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b="2984"/>
          <a:stretch/>
        </p:blipFill>
        <p:spPr>
          <a:xfrm>
            <a:off x="1443232" y="980020"/>
            <a:ext cx="9601200" cy="542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5025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1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FFFFFF"/>
      </a:hlink>
      <a:folHlink>
        <a:srgbClr val="00000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1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FFFFFF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1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FFFFFF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19537</TotalTime>
  <Words>1053</Words>
  <Application>Microsoft Office PowerPoint</Application>
  <PresentationFormat>Grand écran</PresentationFormat>
  <Paragraphs>197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25</vt:i4>
      </vt:variant>
    </vt:vector>
  </HeadingPairs>
  <TitlesOfParts>
    <vt:vector size="37" baseType="lpstr">
      <vt:lpstr>Arial</vt:lpstr>
      <vt:lpstr>Calibri</vt:lpstr>
      <vt:lpstr>DM Sans</vt:lpstr>
      <vt:lpstr>Fira Sans Extra Condensed</vt:lpstr>
      <vt:lpstr>Fira Sans Extra Condensed SemiBold</vt:lpstr>
      <vt:lpstr>Roboto</vt:lpstr>
      <vt:lpstr>Times New Roman</vt:lpstr>
      <vt:lpstr>Wingdings</vt:lpstr>
      <vt:lpstr>Cover and End Slide Master</vt:lpstr>
      <vt:lpstr>Contents Slide Master</vt:lpstr>
      <vt:lpstr>Section Break Slide Master</vt:lpstr>
      <vt:lpstr>Machine Learning Infographics by Slidesgo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FAMARA SADIO</cp:lastModifiedBy>
  <cp:revision>153</cp:revision>
  <dcterms:created xsi:type="dcterms:W3CDTF">2020-01-20T05:08:25Z</dcterms:created>
  <dcterms:modified xsi:type="dcterms:W3CDTF">2024-12-18T08:29:54Z</dcterms:modified>
</cp:coreProperties>
</file>